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1"/>
  </p:notesMasterIdLst>
  <p:sldIdLst>
    <p:sldId id="265" r:id="rId2"/>
    <p:sldId id="264" r:id="rId3"/>
    <p:sldId id="263" r:id="rId4"/>
    <p:sldId id="262" r:id="rId5"/>
    <p:sldId id="258" r:id="rId6"/>
    <p:sldId id="261" r:id="rId7"/>
    <p:sldId id="260" r:id="rId8"/>
    <p:sldId id="259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10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3A0FD-A243-453F-B656-F14F5BD1599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2CBA9D-74C4-46ED-B3AB-425495FECE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Big Mountain's analysis compared to other ski resorts nationally and in Montana shows strong performance, highlighted by its favorable national ranking and top position within Montana.</a:t>
          </a:r>
        </a:p>
      </dgm:t>
    </dgm:pt>
    <dgm:pt modelId="{3E619DAF-E728-4E99-A616-2204F2513DC8}" type="parTrans" cxnId="{A2907E3D-2F91-4DDA-9534-98339126C88B}">
      <dgm:prSet/>
      <dgm:spPr/>
      <dgm:t>
        <a:bodyPr/>
        <a:lstStyle/>
        <a:p>
          <a:endParaRPr lang="en-US"/>
        </a:p>
      </dgm:t>
    </dgm:pt>
    <dgm:pt modelId="{9441B369-D268-46FA-842D-B0F18F95A5B5}" type="sibTrans" cxnId="{A2907E3D-2F91-4DDA-9534-98339126C88B}">
      <dgm:prSet/>
      <dgm:spPr/>
      <dgm:t>
        <a:bodyPr/>
        <a:lstStyle/>
        <a:p>
          <a:endParaRPr lang="en-US"/>
        </a:p>
      </dgm:t>
    </dgm:pt>
    <dgm:pt modelId="{86B55E10-21CD-4DA2-9C57-1B24B2F827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Increasing the adult weekend ticket price to $95.87 from the current $81.00 is recommended to align better with competitive benchmarks and significantly boost revenue by approximately $26.0 million.</a:t>
          </a:r>
        </a:p>
      </dgm:t>
    </dgm:pt>
    <dgm:pt modelId="{02E4ACE4-67F5-4C89-862A-8DACF3F39A60}" type="parTrans" cxnId="{8CD4FB43-614E-476E-A3D7-4897C2EF0B65}">
      <dgm:prSet/>
      <dgm:spPr/>
      <dgm:t>
        <a:bodyPr/>
        <a:lstStyle/>
        <a:p>
          <a:endParaRPr lang="en-US"/>
        </a:p>
      </dgm:t>
    </dgm:pt>
    <dgm:pt modelId="{22895575-7AF6-4A3D-961C-414FCEA2F77B}" type="sibTrans" cxnId="{8CD4FB43-614E-476E-A3D7-4897C2EF0B65}">
      <dgm:prSet/>
      <dgm:spPr/>
      <dgm:t>
        <a:bodyPr/>
        <a:lstStyle/>
        <a:p>
          <a:endParaRPr lang="en-US"/>
        </a:p>
      </dgm:t>
    </dgm:pt>
    <dgm:pt modelId="{18372A7A-B443-458F-B273-727894EB2C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pressure supports this price increase, but it's advisable to implement hikes incrementally to assess their impact before making further adjustments.</a:t>
          </a:r>
        </a:p>
      </dgm:t>
    </dgm:pt>
    <dgm:pt modelId="{79394194-BB6C-4E71-A7E4-646E4459A2B7}" type="parTrans" cxnId="{D9710BB2-6F0D-4B21-8F1F-8CE6086AD4F0}">
      <dgm:prSet/>
      <dgm:spPr/>
      <dgm:t>
        <a:bodyPr/>
        <a:lstStyle/>
        <a:p>
          <a:endParaRPr lang="en-US"/>
        </a:p>
      </dgm:t>
    </dgm:pt>
    <dgm:pt modelId="{B9326CC5-4B2B-4C10-A0BA-DAB514BE4B4E}" type="sibTrans" cxnId="{D9710BB2-6F0D-4B21-8F1F-8CE6086AD4F0}">
      <dgm:prSet/>
      <dgm:spPr/>
      <dgm:t>
        <a:bodyPr/>
        <a:lstStyle/>
        <a:p>
          <a:endParaRPr lang="en-US"/>
        </a:p>
      </dgm:t>
    </dgm:pt>
    <dgm:pt modelId="{BFFF56B3-F02C-4A29-B471-7BE02AB3B53F}" type="pres">
      <dgm:prSet presAssocID="{4D03A0FD-A243-453F-B656-F14F5BD15996}" presName="root" presStyleCnt="0">
        <dgm:presLayoutVars>
          <dgm:dir/>
          <dgm:resizeHandles val="exact"/>
        </dgm:presLayoutVars>
      </dgm:prSet>
      <dgm:spPr/>
    </dgm:pt>
    <dgm:pt modelId="{81F773BF-07FF-4C9C-ADA3-DE56204263C5}" type="pres">
      <dgm:prSet presAssocID="{7F2CBA9D-74C4-46ED-B3AB-425495FECE74}" presName="compNode" presStyleCnt="0"/>
      <dgm:spPr/>
    </dgm:pt>
    <dgm:pt modelId="{3CFABC0C-A152-4E11-AFC0-F23C8B7BA923}" type="pres">
      <dgm:prSet presAssocID="{7F2CBA9D-74C4-46ED-B3AB-425495FECE74}" presName="bgRect" presStyleLbl="bgShp" presStyleIdx="0" presStyleCnt="3"/>
      <dgm:spPr/>
    </dgm:pt>
    <dgm:pt modelId="{39202B0F-D440-4D71-8861-3285C0C1FFF4}" type="pres">
      <dgm:prSet presAssocID="{7F2CBA9D-74C4-46ED-B3AB-425495FECE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64A656CA-98E0-4873-A507-B9DB000140E3}" type="pres">
      <dgm:prSet presAssocID="{7F2CBA9D-74C4-46ED-B3AB-425495FECE74}" presName="spaceRect" presStyleCnt="0"/>
      <dgm:spPr/>
    </dgm:pt>
    <dgm:pt modelId="{CCDEC4E8-B735-4769-93CB-670DEB95BEA7}" type="pres">
      <dgm:prSet presAssocID="{7F2CBA9D-74C4-46ED-B3AB-425495FECE74}" presName="parTx" presStyleLbl="revTx" presStyleIdx="0" presStyleCnt="3">
        <dgm:presLayoutVars>
          <dgm:chMax val="0"/>
          <dgm:chPref val="0"/>
        </dgm:presLayoutVars>
      </dgm:prSet>
      <dgm:spPr/>
    </dgm:pt>
    <dgm:pt modelId="{87D7EC92-DFBE-4DE9-A93E-F208CE17F4C5}" type="pres">
      <dgm:prSet presAssocID="{9441B369-D268-46FA-842D-B0F18F95A5B5}" presName="sibTrans" presStyleCnt="0"/>
      <dgm:spPr/>
    </dgm:pt>
    <dgm:pt modelId="{A1AB3C35-CD9B-4A6E-9B37-33B0844196F8}" type="pres">
      <dgm:prSet presAssocID="{86B55E10-21CD-4DA2-9C57-1B24B2F827A4}" presName="compNode" presStyleCnt="0"/>
      <dgm:spPr/>
    </dgm:pt>
    <dgm:pt modelId="{75306196-75AA-4FA9-8C77-5D3DE2701F88}" type="pres">
      <dgm:prSet presAssocID="{86B55E10-21CD-4DA2-9C57-1B24B2F827A4}" presName="bgRect" presStyleLbl="bgShp" presStyleIdx="1" presStyleCnt="3"/>
      <dgm:spPr/>
    </dgm:pt>
    <dgm:pt modelId="{69F15E3A-082D-4991-9985-EC4558918447}" type="pres">
      <dgm:prSet presAssocID="{86B55E10-21CD-4DA2-9C57-1B24B2F827A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79C310C-DF4E-43B0-89DA-8B024E852800}" type="pres">
      <dgm:prSet presAssocID="{86B55E10-21CD-4DA2-9C57-1B24B2F827A4}" presName="spaceRect" presStyleCnt="0"/>
      <dgm:spPr/>
    </dgm:pt>
    <dgm:pt modelId="{48A60330-6F6A-4B7D-A196-815460077E3A}" type="pres">
      <dgm:prSet presAssocID="{86B55E10-21CD-4DA2-9C57-1B24B2F827A4}" presName="parTx" presStyleLbl="revTx" presStyleIdx="1" presStyleCnt="3">
        <dgm:presLayoutVars>
          <dgm:chMax val="0"/>
          <dgm:chPref val="0"/>
        </dgm:presLayoutVars>
      </dgm:prSet>
      <dgm:spPr/>
    </dgm:pt>
    <dgm:pt modelId="{F01452C4-A1E0-409A-9B5F-346FDEF2C482}" type="pres">
      <dgm:prSet presAssocID="{22895575-7AF6-4A3D-961C-414FCEA2F77B}" presName="sibTrans" presStyleCnt="0"/>
      <dgm:spPr/>
    </dgm:pt>
    <dgm:pt modelId="{58F49B6A-37CC-4F9E-A093-80FC2176FF92}" type="pres">
      <dgm:prSet presAssocID="{18372A7A-B443-458F-B273-727894EB2C80}" presName="compNode" presStyleCnt="0"/>
      <dgm:spPr/>
    </dgm:pt>
    <dgm:pt modelId="{D2805B26-75F4-4D00-B939-1BC3BB5275D0}" type="pres">
      <dgm:prSet presAssocID="{18372A7A-B443-458F-B273-727894EB2C80}" presName="bgRect" presStyleLbl="bgShp" presStyleIdx="2" presStyleCnt="3"/>
      <dgm:spPr/>
    </dgm:pt>
    <dgm:pt modelId="{96E1BE81-EEC2-42AD-A88D-685704651928}" type="pres">
      <dgm:prSet presAssocID="{18372A7A-B443-458F-B273-727894EB2C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B2C914E0-09B8-49FD-8BE5-12D2C1A5B930}" type="pres">
      <dgm:prSet presAssocID="{18372A7A-B443-458F-B273-727894EB2C80}" presName="spaceRect" presStyleCnt="0"/>
      <dgm:spPr/>
    </dgm:pt>
    <dgm:pt modelId="{6214784A-6A69-4B35-9D12-D5C05D5BA3F2}" type="pres">
      <dgm:prSet presAssocID="{18372A7A-B443-458F-B273-727894EB2C8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2907E3D-2F91-4DDA-9534-98339126C88B}" srcId="{4D03A0FD-A243-453F-B656-F14F5BD15996}" destId="{7F2CBA9D-74C4-46ED-B3AB-425495FECE74}" srcOrd="0" destOrd="0" parTransId="{3E619DAF-E728-4E99-A616-2204F2513DC8}" sibTransId="{9441B369-D268-46FA-842D-B0F18F95A5B5}"/>
    <dgm:cxn modelId="{E85A5B63-8F0E-4026-A97C-2DBBFCD2CA6B}" type="presOf" srcId="{7F2CBA9D-74C4-46ED-B3AB-425495FECE74}" destId="{CCDEC4E8-B735-4769-93CB-670DEB95BEA7}" srcOrd="0" destOrd="0" presId="urn:microsoft.com/office/officeart/2018/2/layout/IconVerticalSolidList"/>
    <dgm:cxn modelId="{8CD4FB43-614E-476E-A3D7-4897C2EF0B65}" srcId="{4D03A0FD-A243-453F-B656-F14F5BD15996}" destId="{86B55E10-21CD-4DA2-9C57-1B24B2F827A4}" srcOrd="1" destOrd="0" parTransId="{02E4ACE4-67F5-4C89-862A-8DACF3F39A60}" sibTransId="{22895575-7AF6-4A3D-961C-414FCEA2F77B}"/>
    <dgm:cxn modelId="{9CFC8C82-313A-49B9-B153-722C643B9E5D}" type="presOf" srcId="{86B55E10-21CD-4DA2-9C57-1B24B2F827A4}" destId="{48A60330-6F6A-4B7D-A196-815460077E3A}" srcOrd="0" destOrd="0" presId="urn:microsoft.com/office/officeart/2018/2/layout/IconVerticalSolidList"/>
    <dgm:cxn modelId="{D9710BB2-6F0D-4B21-8F1F-8CE6086AD4F0}" srcId="{4D03A0FD-A243-453F-B656-F14F5BD15996}" destId="{18372A7A-B443-458F-B273-727894EB2C80}" srcOrd="2" destOrd="0" parTransId="{79394194-BB6C-4E71-A7E4-646E4459A2B7}" sibTransId="{B9326CC5-4B2B-4C10-A0BA-DAB514BE4B4E}"/>
    <dgm:cxn modelId="{0850BBBE-4479-44A3-99BF-BB8B28AB95C9}" type="presOf" srcId="{4D03A0FD-A243-453F-B656-F14F5BD15996}" destId="{BFFF56B3-F02C-4A29-B471-7BE02AB3B53F}" srcOrd="0" destOrd="0" presId="urn:microsoft.com/office/officeart/2018/2/layout/IconVerticalSolidList"/>
    <dgm:cxn modelId="{55C220D5-11E9-483A-A351-A35EE1391E03}" type="presOf" srcId="{18372A7A-B443-458F-B273-727894EB2C80}" destId="{6214784A-6A69-4B35-9D12-D5C05D5BA3F2}" srcOrd="0" destOrd="0" presId="urn:microsoft.com/office/officeart/2018/2/layout/IconVerticalSolidList"/>
    <dgm:cxn modelId="{EFDFAE4F-364B-4E7C-8EAD-5F8B7A384B14}" type="presParOf" srcId="{BFFF56B3-F02C-4A29-B471-7BE02AB3B53F}" destId="{81F773BF-07FF-4C9C-ADA3-DE56204263C5}" srcOrd="0" destOrd="0" presId="urn:microsoft.com/office/officeart/2018/2/layout/IconVerticalSolidList"/>
    <dgm:cxn modelId="{D039197A-6C2D-4CD8-80B0-A6515AB2D427}" type="presParOf" srcId="{81F773BF-07FF-4C9C-ADA3-DE56204263C5}" destId="{3CFABC0C-A152-4E11-AFC0-F23C8B7BA923}" srcOrd="0" destOrd="0" presId="urn:microsoft.com/office/officeart/2018/2/layout/IconVerticalSolidList"/>
    <dgm:cxn modelId="{388C9CD6-021E-45A5-9AC0-A0745BAF4367}" type="presParOf" srcId="{81F773BF-07FF-4C9C-ADA3-DE56204263C5}" destId="{39202B0F-D440-4D71-8861-3285C0C1FFF4}" srcOrd="1" destOrd="0" presId="urn:microsoft.com/office/officeart/2018/2/layout/IconVerticalSolidList"/>
    <dgm:cxn modelId="{E65016CE-B439-44A5-A12E-D3CD62E504C0}" type="presParOf" srcId="{81F773BF-07FF-4C9C-ADA3-DE56204263C5}" destId="{64A656CA-98E0-4873-A507-B9DB000140E3}" srcOrd="2" destOrd="0" presId="urn:microsoft.com/office/officeart/2018/2/layout/IconVerticalSolidList"/>
    <dgm:cxn modelId="{9B12F4E0-5E2D-42A9-BF88-88553138B2BB}" type="presParOf" srcId="{81F773BF-07FF-4C9C-ADA3-DE56204263C5}" destId="{CCDEC4E8-B735-4769-93CB-670DEB95BEA7}" srcOrd="3" destOrd="0" presId="urn:microsoft.com/office/officeart/2018/2/layout/IconVerticalSolidList"/>
    <dgm:cxn modelId="{1F5E4BDE-6124-4EEF-8F17-88CADCC64054}" type="presParOf" srcId="{BFFF56B3-F02C-4A29-B471-7BE02AB3B53F}" destId="{87D7EC92-DFBE-4DE9-A93E-F208CE17F4C5}" srcOrd="1" destOrd="0" presId="urn:microsoft.com/office/officeart/2018/2/layout/IconVerticalSolidList"/>
    <dgm:cxn modelId="{AE89E356-AEF6-4464-B2F3-E0FAA6B7D8CC}" type="presParOf" srcId="{BFFF56B3-F02C-4A29-B471-7BE02AB3B53F}" destId="{A1AB3C35-CD9B-4A6E-9B37-33B0844196F8}" srcOrd="2" destOrd="0" presId="urn:microsoft.com/office/officeart/2018/2/layout/IconVerticalSolidList"/>
    <dgm:cxn modelId="{4B913106-1F85-4528-B9AF-D70C63E731D1}" type="presParOf" srcId="{A1AB3C35-CD9B-4A6E-9B37-33B0844196F8}" destId="{75306196-75AA-4FA9-8C77-5D3DE2701F88}" srcOrd="0" destOrd="0" presId="urn:microsoft.com/office/officeart/2018/2/layout/IconVerticalSolidList"/>
    <dgm:cxn modelId="{8C965153-D53A-48CA-A79A-A7AA3F8EDB81}" type="presParOf" srcId="{A1AB3C35-CD9B-4A6E-9B37-33B0844196F8}" destId="{69F15E3A-082D-4991-9985-EC4558918447}" srcOrd="1" destOrd="0" presId="urn:microsoft.com/office/officeart/2018/2/layout/IconVerticalSolidList"/>
    <dgm:cxn modelId="{D4036376-A4F1-4AA7-B4D9-BFC7239C3000}" type="presParOf" srcId="{A1AB3C35-CD9B-4A6E-9B37-33B0844196F8}" destId="{779C310C-DF4E-43B0-89DA-8B024E852800}" srcOrd="2" destOrd="0" presId="urn:microsoft.com/office/officeart/2018/2/layout/IconVerticalSolidList"/>
    <dgm:cxn modelId="{AFD283EA-5D74-46D5-AA2E-87FA6ECAA20C}" type="presParOf" srcId="{A1AB3C35-CD9B-4A6E-9B37-33B0844196F8}" destId="{48A60330-6F6A-4B7D-A196-815460077E3A}" srcOrd="3" destOrd="0" presId="urn:microsoft.com/office/officeart/2018/2/layout/IconVerticalSolidList"/>
    <dgm:cxn modelId="{D6E313FC-A953-4F8D-AD79-455E2A38DCF8}" type="presParOf" srcId="{BFFF56B3-F02C-4A29-B471-7BE02AB3B53F}" destId="{F01452C4-A1E0-409A-9B5F-346FDEF2C482}" srcOrd="3" destOrd="0" presId="urn:microsoft.com/office/officeart/2018/2/layout/IconVerticalSolidList"/>
    <dgm:cxn modelId="{A6770916-3850-4006-9180-8D37ED8A2BEA}" type="presParOf" srcId="{BFFF56B3-F02C-4A29-B471-7BE02AB3B53F}" destId="{58F49B6A-37CC-4F9E-A093-80FC2176FF92}" srcOrd="4" destOrd="0" presId="urn:microsoft.com/office/officeart/2018/2/layout/IconVerticalSolidList"/>
    <dgm:cxn modelId="{354B2323-4DB2-43A6-BBDC-11E0DDC4EA46}" type="presParOf" srcId="{58F49B6A-37CC-4F9E-A093-80FC2176FF92}" destId="{D2805B26-75F4-4D00-B939-1BC3BB5275D0}" srcOrd="0" destOrd="0" presId="urn:microsoft.com/office/officeart/2018/2/layout/IconVerticalSolidList"/>
    <dgm:cxn modelId="{3AB48596-638F-4AC4-AEE9-7D5DE0FE0E55}" type="presParOf" srcId="{58F49B6A-37CC-4F9E-A093-80FC2176FF92}" destId="{96E1BE81-EEC2-42AD-A88D-685704651928}" srcOrd="1" destOrd="0" presId="urn:microsoft.com/office/officeart/2018/2/layout/IconVerticalSolidList"/>
    <dgm:cxn modelId="{B2E688BE-1E7D-48E7-BC02-AC9A250700A2}" type="presParOf" srcId="{58F49B6A-37CC-4F9E-A093-80FC2176FF92}" destId="{B2C914E0-09B8-49FD-8BE5-12D2C1A5B930}" srcOrd="2" destOrd="0" presId="urn:microsoft.com/office/officeart/2018/2/layout/IconVerticalSolidList"/>
    <dgm:cxn modelId="{B35F8A1E-9C4C-42F6-8ED1-CF8346E131C5}" type="presParOf" srcId="{58F49B6A-37CC-4F9E-A093-80FC2176FF92}" destId="{6214784A-6A69-4B35-9D12-D5C05D5BA3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1BC51E-CFD8-44C2-8B56-98C814F112A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7A4233-A4FB-4D32-BBDE-46338EA7F2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Big Mountain is doing well for vertical drop, but there are still quite a few resorts with a greater drop.</a:t>
          </a:r>
        </a:p>
      </dgm:t>
    </dgm:pt>
    <dgm:pt modelId="{D7FDB586-8C24-478B-A81C-286095BC6C29}" type="parTrans" cxnId="{FCAF87AC-C01A-4850-A7CF-C3F229C2533C}">
      <dgm:prSet/>
      <dgm:spPr/>
      <dgm:t>
        <a:bodyPr/>
        <a:lstStyle/>
        <a:p>
          <a:endParaRPr lang="en-US"/>
        </a:p>
      </dgm:t>
    </dgm:pt>
    <dgm:pt modelId="{22CD0ECA-C216-4A53-A016-DD525B5816CA}" type="sibTrans" cxnId="{FCAF87AC-C01A-4850-A7CF-C3F229C2533C}">
      <dgm:prSet/>
      <dgm:spPr/>
      <dgm:t>
        <a:bodyPr/>
        <a:lstStyle/>
        <a:p>
          <a:endParaRPr lang="en-US"/>
        </a:p>
      </dgm:t>
    </dgm:pt>
    <dgm:pt modelId="{18588A5B-94E2-4D9F-9A2D-3A4520CEA5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Increasing the vertical drop by 150 feet could support a $1.99 increase in ticket prices, potentially generating an additional $3.47 million over the season.</a:t>
          </a:r>
        </a:p>
      </dgm:t>
    </dgm:pt>
    <dgm:pt modelId="{546FC42E-6029-4CA5-A953-F1A56457F9EE}" type="parTrans" cxnId="{C23E084C-EE3D-4752-BDD9-52DA9EC48B53}">
      <dgm:prSet/>
      <dgm:spPr/>
      <dgm:t>
        <a:bodyPr/>
        <a:lstStyle/>
        <a:p>
          <a:endParaRPr lang="en-US"/>
        </a:p>
      </dgm:t>
    </dgm:pt>
    <dgm:pt modelId="{E23FCB20-C4B6-43B0-BC33-1F02AC7F5D06}" type="sibTrans" cxnId="{C23E084C-EE3D-4752-BDD9-52DA9EC48B53}">
      <dgm:prSet/>
      <dgm:spPr/>
      <dgm:t>
        <a:bodyPr/>
        <a:lstStyle/>
        <a:p>
          <a:endParaRPr lang="en-US"/>
        </a:p>
      </dgm:t>
    </dgm:pt>
    <dgm:pt modelId="{0A2B90DD-8555-48ED-B15D-9F26A27F80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Implementing this change requires installing a new chairlift with an operating cost of $1.54 million for the season.</a:t>
          </a:r>
        </a:p>
      </dgm:t>
    </dgm:pt>
    <dgm:pt modelId="{377BF3E1-A2C4-4878-BFCE-282A3516EFE7}" type="parTrans" cxnId="{2A50CDEE-892F-4270-A98D-AC3DB762F6A7}">
      <dgm:prSet/>
      <dgm:spPr/>
      <dgm:t>
        <a:bodyPr/>
        <a:lstStyle/>
        <a:p>
          <a:endParaRPr lang="en-US"/>
        </a:p>
      </dgm:t>
    </dgm:pt>
    <dgm:pt modelId="{36682333-C8AE-40C6-B4D8-602CEDF83822}" type="sibTrans" cxnId="{2A50CDEE-892F-4270-A98D-AC3DB762F6A7}">
      <dgm:prSet/>
      <dgm:spPr/>
      <dgm:t>
        <a:bodyPr/>
        <a:lstStyle/>
        <a:p>
          <a:endParaRPr lang="en-US"/>
        </a:p>
      </dgm:t>
    </dgm:pt>
    <dgm:pt modelId="{98569D87-2056-4239-9851-DE408D7293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Additional operational costs for an extra run, needed for this expansion, have not been specified.</a:t>
          </a:r>
        </a:p>
      </dgm:t>
    </dgm:pt>
    <dgm:pt modelId="{A429D449-391D-48AF-8BCD-37353C820E9B}" type="parTrans" cxnId="{FFEF13D9-BD1D-4669-ADA6-C2CB59822DC3}">
      <dgm:prSet/>
      <dgm:spPr/>
      <dgm:t>
        <a:bodyPr/>
        <a:lstStyle/>
        <a:p>
          <a:endParaRPr lang="en-US"/>
        </a:p>
      </dgm:t>
    </dgm:pt>
    <dgm:pt modelId="{8CAF84F3-EE83-4A5F-AA06-1595E083B0A3}" type="sibTrans" cxnId="{FFEF13D9-BD1D-4669-ADA6-C2CB59822DC3}">
      <dgm:prSet/>
      <dgm:spPr/>
      <dgm:t>
        <a:bodyPr/>
        <a:lstStyle/>
        <a:p>
          <a:endParaRPr lang="en-US"/>
        </a:p>
      </dgm:t>
    </dgm:pt>
    <dgm:pt modelId="{6091C794-368D-4AA5-AC2B-DE4A870F2090}" type="pres">
      <dgm:prSet presAssocID="{7B1BC51E-CFD8-44C2-8B56-98C814F112AA}" presName="root" presStyleCnt="0">
        <dgm:presLayoutVars>
          <dgm:dir/>
          <dgm:resizeHandles val="exact"/>
        </dgm:presLayoutVars>
      </dgm:prSet>
      <dgm:spPr/>
    </dgm:pt>
    <dgm:pt modelId="{CDCC4279-D608-42B2-952A-582EB5F8DBF3}" type="pres">
      <dgm:prSet presAssocID="{C87A4233-A4FB-4D32-BBDE-46338EA7F2EC}" presName="compNode" presStyleCnt="0"/>
      <dgm:spPr/>
    </dgm:pt>
    <dgm:pt modelId="{27E4D37F-8861-4025-9FDA-B0F0ED74FECB}" type="pres">
      <dgm:prSet presAssocID="{C87A4233-A4FB-4D32-BBDE-46338EA7F2EC}" presName="bgRect" presStyleLbl="bgShp" presStyleIdx="0" presStyleCnt="4"/>
      <dgm:spPr/>
    </dgm:pt>
    <dgm:pt modelId="{066CA4C9-88D3-415E-8580-0E323AB02EDA}" type="pres">
      <dgm:prSet presAssocID="{C87A4233-A4FB-4D32-BBDE-46338EA7F2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7CB1BD73-2953-4484-AE18-5D14C18734AE}" type="pres">
      <dgm:prSet presAssocID="{C87A4233-A4FB-4D32-BBDE-46338EA7F2EC}" presName="spaceRect" presStyleCnt="0"/>
      <dgm:spPr/>
    </dgm:pt>
    <dgm:pt modelId="{E2559FF7-ACE4-4A34-AAEB-B943E88E3B0B}" type="pres">
      <dgm:prSet presAssocID="{C87A4233-A4FB-4D32-BBDE-46338EA7F2EC}" presName="parTx" presStyleLbl="revTx" presStyleIdx="0" presStyleCnt="4">
        <dgm:presLayoutVars>
          <dgm:chMax val="0"/>
          <dgm:chPref val="0"/>
        </dgm:presLayoutVars>
      </dgm:prSet>
      <dgm:spPr/>
    </dgm:pt>
    <dgm:pt modelId="{4C2703D3-2E4C-4561-AB47-7691FAC11406}" type="pres">
      <dgm:prSet presAssocID="{22CD0ECA-C216-4A53-A016-DD525B5816CA}" presName="sibTrans" presStyleCnt="0"/>
      <dgm:spPr/>
    </dgm:pt>
    <dgm:pt modelId="{CAB61B4D-91B5-43FD-8B48-98CA72F23369}" type="pres">
      <dgm:prSet presAssocID="{18588A5B-94E2-4D9F-9A2D-3A4520CEA5C3}" presName="compNode" presStyleCnt="0"/>
      <dgm:spPr/>
    </dgm:pt>
    <dgm:pt modelId="{B6EA727E-42E2-426D-BBC9-72FE44924058}" type="pres">
      <dgm:prSet presAssocID="{18588A5B-94E2-4D9F-9A2D-3A4520CEA5C3}" presName="bgRect" presStyleLbl="bgShp" presStyleIdx="1" presStyleCnt="4"/>
      <dgm:spPr/>
    </dgm:pt>
    <dgm:pt modelId="{14045271-6CB1-4148-A91B-EFC95FF3B4FD}" type="pres">
      <dgm:prSet presAssocID="{18588A5B-94E2-4D9F-9A2D-3A4520CEA5C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8137A2AF-E59E-4A38-88CB-14BED514F1DB}" type="pres">
      <dgm:prSet presAssocID="{18588A5B-94E2-4D9F-9A2D-3A4520CEA5C3}" presName="spaceRect" presStyleCnt="0"/>
      <dgm:spPr/>
    </dgm:pt>
    <dgm:pt modelId="{FD1D12FE-749D-461B-A32B-8FC4BB2E817B}" type="pres">
      <dgm:prSet presAssocID="{18588A5B-94E2-4D9F-9A2D-3A4520CEA5C3}" presName="parTx" presStyleLbl="revTx" presStyleIdx="1" presStyleCnt="4">
        <dgm:presLayoutVars>
          <dgm:chMax val="0"/>
          <dgm:chPref val="0"/>
        </dgm:presLayoutVars>
      </dgm:prSet>
      <dgm:spPr/>
    </dgm:pt>
    <dgm:pt modelId="{449D1B0B-85F1-46F0-8669-A40A57718BC0}" type="pres">
      <dgm:prSet presAssocID="{E23FCB20-C4B6-43B0-BC33-1F02AC7F5D06}" presName="sibTrans" presStyleCnt="0"/>
      <dgm:spPr/>
    </dgm:pt>
    <dgm:pt modelId="{DD65674E-218C-4D4E-8AEB-F91639DABB21}" type="pres">
      <dgm:prSet presAssocID="{0A2B90DD-8555-48ED-B15D-9F26A27F80FB}" presName="compNode" presStyleCnt="0"/>
      <dgm:spPr/>
    </dgm:pt>
    <dgm:pt modelId="{E82BF635-49C6-4B9E-B8E4-B0FAFED015F4}" type="pres">
      <dgm:prSet presAssocID="{0A2B90DD-8555-48ED-B15D-9F26A27F80FB}" presName="bgRect" presStyleLbl="bgShp" presStyleIdx="2" presStyleCnt="4"/>
      <dgm:spPr/>
    </dgm:pt>
    <dgm:pt modelId="{3D8F2A86-22FE-4527-87B8-447C6119F2BD}" type="pres">
      <dgm:prSet presAssocID="{0A2B90DD-8555-48ED-B15D-9F26A27F80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outline"/>
        </a:ext>
      </dgm:extLst>
    </dgm:pt>
    <dgm:pt modelId="{C109C36A-FA00-49B0-BB30-E672A6F89214}" type="pres">
      <dgm:prSet presAssocID="{0A2B90DD-8555-48ED-B15D-9F26A27F80FB}" presName="spaceRect" presStyleCnt="0"/>
      <dgm:spPr/>
    </dgm:pt>
    <dgm:pt modelId="{A9A7A6E9-DE6B-4DD9-B4D4-72B47471A986}" type="pres">
      <dgm:prSet presAssocID="{0A2B90DD-8555-48ED-B15D-9F26A27F80FB}" presName="parTx" presStyleLbl="revTx" presStyleIdx="2" presStyleCnt="4">
        <dgm:presLayoutVars>
          <dgm:chMax val="0"/>
          <dgm:chPref val="0"/>
        </dgm:presLayoutVars>
      </dgm:prSet>
      <dgm:spPr/>
    </dgm:pt>
    <dgm:pt modelId="{244F5B6F-8DF9-4831-A03F-ECA559BBF591}" type="pres">
      <dgm:prSet presAssocID="{36682333-C8AE-40C6-B4D8-602CEDF83822}" presName="sibTrans" presStyleCnt="0"/>
      <dgm:spPr/>
    </dgm:pt>
    <dgm:pt modelId="{0F430C99-D59A-4114-8CED-50EB0D76C673}" type="pres">
      <dgm:prSet presAssocID="{98569D87-2056-4239-9851-DE408D7293C9}" presName="compNode" presStyleCnt="0"/>
      <dgm:spPr/>
    </dgm:pt>
    <dgm:pt modelId="{CB69E664-7F48-4663-940E-ABFEC735638B}" type="pres">
      <dgm:prSet presAssocID="{98569D87-2056-4239-9851-DE408D7293C9}" presName="bgRect" presStyleLbl="bgShp" presStyleIdx="3" presStyleCnt="4"/>
      <dgm:spPr/>
    </dgm:pt>
    <dgm:pt modelId="{81CB5934-3DE8-4424-A618-FAE730A27005}" type="pres">
      <dgm:prSet presAssocID="{98569D87-2056-4239-9851-DE408D7293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 with solid fill"/>
        </a:ext>
      </dgm:extLst>
    </dgm:pt>
    <dgm:pt modelId="{40BCA53D-3E19-4CA4-BCB7-2B8EB747EA7F}" type="pres">
      <dgm:prSet presAssocID="{98569D87-2056-4239-9851-DE408D7293C9}" presName="spaceRect" presStyleCnt="0"/>
      <dgm:spPr/>
    </dgm:pt>
    <dgm:pt modelId="{2B2690B1-E1F4-4B87-8F98-8182E958F189}" type="pres">
      <dgm:prSet presAssocID="{98569D87-2056-4239-9851-DE408D729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2461130-B1C2-470D-9DE9-6F74045996F6}" type="presOf" srcId="{0A2B90DD-8555-48ED-B15D-9F26A27F80FB}" destId="{A9A7A6E9-DE6B-4DD9-B4D4-72B47471A986}" srcOrd="0" destOrd="0" presId="urn:microsoft.com/office/officeart/2018/2/layout/IconVerticalSolidList"/>
    <dgm:cxn modelId="{D52A2E3A-25E8-4DA0-B5FE-ACD144224D42}" type="presOf" srcId="{18588A5B-94E2-4D9F-9A2D-3A4520CEA5C3}" destId="{FD1D12FE-749D-461B-A32B-8FC4BB2E817B}" srcOrd="0" destOrd="0" presId="urn:microsoft.com/office/officeart/2018/2/layout/IconVerticalSolidList"/>
    <dgm:cxn modelId="{328DCE5E-BB97-4705-8F44-DFE04DCDE892}" type="presOf" srcId="{7B1BC51E-CFD8-44C2-8B56-98C814F112AA}" destId="{6091C794-368D-4AA5-AC2B-DE4A870F2090}" srcOrd="0" destOrd="0" presId="urn:microsoft.com/office/officeart/2018/2/layout/IconVerticalSolidList"/>
    <dgm:cxn modelId="{C23E084C-EE3D-4752-BDD9-52DA9EC48B53}" srcId="{7B1BC51E-CFD8-44C2-8B56-98C814F112AA}" destId="{18588A5B-94E2-4D9F-9A2D-3A4520CEA5C3}" srcOrd="1" destOrd="0" parTransId="{546FC42E-6029-4CA5-A953-F1A56457F9EE}" sibTransId="{E23FCB20-C4B6-43B0-BC33-1F02AC7F5D06}"/>
    <dgm:cxn modelId="{C5757CAA-ECD8-4726-B032-B595A552D10A}" type="presOf" srcId="{C87A4233-A4FB-4D32-BBDE-46338EA7F2EC}" destId="{E2559FF7-ACE4-4A34-AAEB-B943E88E3B0B}" srcOrd="0" destOrd="0" presId="urn:microsoft.com/office/officeart/2018/2/layout/IconVerticalSolidList"/>
    <dgm:cxn modelId="{E80F51AC-A125-4FF8-AAB3-48D568C529DF}" type="presOf" srcId="{98569D87-2056-4239-9851-DE408D7293C9}" destId="{2B2690B1-E1F4-4B87-8F98-8182E958F189}" srcOrd="0" destOrd="0" presId="urn:microsoft.com/office/officeart/2018/2/layout/IconVerticalSolidList"/>
    <dgm:cxn modelId="{FCAF87AC-C01A-4850-A7CF-C3F229C2533C}" srcId="{7B1BC51E-CFD8-44C2-8B56-98C814F112AA}" destId="{C87A4233-A4FB-4D32-BBDE-46338EA7F2EC}" srcOrd="0" destOrd="0" parTransId="{D7FDB586-8C24-478B-A81C-286095BC6C29}" sibTransId="{22CD0ECA-C216-4A53-A016-DD525B5816CA}"/>
    <dgm:cxn modelId="{FFEF13D9-BD1D-4669-ADA6-C2CB59822DC3}" srcId="{7B1BC51E-CFD8-44C2-8B56-98C814F112AA}" destId="{98569D87-2056-4239-9851-DE408D7293C9}" srcOrd="3" destOrd="0" parTransId="{A429D449-391D-48AF-8BCD-37353C820E9B}" sibTransId="{8CAF84F3-EE83-4A5F-AA06-1595E083B0A3}"/>
    <dgm:cxn modelId="{2A50CDEE-892F-4270-A98D-AC3DB762F6A7}" srcId="{7B1BC51E-CFD8-44C2-8B56-98C814F112AA}" destId="{0A2B90DD-8555-48ED-B15D-9F26A27F80FB}" srcOrd="2" destOrd="0" parTransId="{377BF3E1-A2C4-4878-BFCE-282A3516EFE7}" sibTransId="{36682333-C8AE-40C6-B4D8-602CEDF83822}"/>
    <dgm:cxn modelId="{D948F7EA-A427-4C74-86CC-826A897E0D17}" type="presParOf" srcId="{6091C794-368D-4AA5-AC2B-DE4A870F2090}" destId="{CDCC4279-D608-42B2-952A-582EB5F8DBF3}" srcOrd="0" destOrd="0" presId="urn:microsoft.com/office/officeart/2018/2/layout/IconVerticalSolidList"/>
    <dgm:cxn modelId="{FE6E1990-0E9E-400B-B01A-69817F0DFF7F}" type="presParOf" srcId="{CDCC4279-D608-42B2-952A-582EB5F8DBF3}" destId="{27E4D37F-8861-4025-9FDA-B0F0ED74FECB}" srcOrd="0" destOrd="0" presId="urn:microsoft.com/office/officeart/2018/2/layout/IconVerticalSolidList"/>
    <dgm:cxn modelId="{AB2F5C90-C8F4-45E9-B96A-88009018CECD}" type="presParOf" srcId="{CDCC4279-D608-42B2-952A-582EB5F8DBF3}" destId="{066CA4C9-88D3-415E-8580-0E323AB02EDA}" srcOrd="1" destOrd="0" presId="urn:microsoft.com/office/officeart/2018/2/layout/IconVerticalSolidList"/>
    <dgm:cxn modelId="{B6410891-8410-4D56-8EDF-79D3953FA48B}" type="presParOf" srcId="{CDCC4279-D608-42B2-952A-582EB5F8DBF3}" destId="{7CB1BD73-2953-4484-AE18-5D14C18734AE}" srcOrd="2" destOrd="0" presId="urn:microsoft.com/office/officeart/2018/2/layout/IconVerticalSolidList"/>
    <dgm:cxn modelId="{49627A92-45C7-462D-8188-9F0FE6718B21}" type="presParOf" srcId="{CDCC4279-D608-42B2-952A-582EB5F8DBF3}" destId="{E2559FF7-ACE4-4A34-AAEB-B943E88E3B0B}" srcOrd="3" destOrd="0" presId="urn:microsoft.com/office/officeart/2018/2/layout/IconVerticalSolidList"/>
    <dgm:cxn modelId="{226A99A3-A382-4EFD-9B89-93F2B1808A0B}" type="presParOf" srcId="{6091C794-368D-4AA5-AC2B-DE4A870F2090}" destId="{4C2703D3-2E4C-4561-AB47-7691FAC11406}" srcOrd="1" destOrd="0" presId="urn:microsoft.com/office/officeart/2018/2/layout/IconVerticalSolidList"/>
    <dgm:cxn modelId="{81DFCF87-1256-4D24-A2E7-14A7D45F7817}" type="presParOf" srcId="{6091C794-368D-4AA5-AC2B-DE4A870F2090}" destId="{CAB61B4D-91B5-43FD-8B48-98CA72F23369}" srcOrd="2" destOrd="0" presId="urn:microsoft.com/office/officeart/2018/2/layout/IconVerticalSolidList"/>
    <dgm:cxn modelId="{8726A018-CCFB-4C0B-AD31-A60DB9DD4086}" type="presParOf" srcId="{CAB61B4D-91B5-43FD-8B48-98CA72F23369}" destId="{B6EA727E-42E2-426D-BBC9-72FE44924058}" srcOrd="0" destOrd="0" presId="urn:microsoft.com/office/officeart/2018/2/layout/IconVerticalSolidList"/>
    <dgm:cxn modelId="{7C8168C7-4046-435F-A7AF-08E6CE32B944}" type="presParOf" srcId="{CAB61B4D-91B5-43FD-8B48-98CA72F23369}" destId="{14045271-6CB1-4148-A91B-EFC95FF3B4FD}" srcOrd="1" destOrd="0" presId="urn:microsoft.com/office/officeart/2018/2/layout/IconVerticalSolidList"/>
    <dgm:cxn modelId="{579505BF-7879-4651-A457-DCB0CC03F1EC}" type="presParOf" srcId="{CAB61B4D-91B5-43FD-8B48-98CA72F23369}" destId="{8137A2AF-E59E-4A38-88CB-14BED514F1DB}" srcOrd="2" destOrd="0" presId="urn:microsoft.com/office/officeart/2018/2/layout/IconVerticalSolidList"/>
    <dgm:cxn modelId="{25A6C9AE-DE1F-481E-AAE6-D1790886B187}" type="presParOf" srcId="{CAB61B4D-91B5-43FD-8B48-98CA72F23369}" destId="{FD1D12FE-749D-461B-A32B-8FC4BB2E817B}" srcOrd="3" destOrd="0" presId="urn:microsoft.com/office/officeart/2018/2/layout/IconVerticalSolidList"/>
    <dgm:cxn modelId="{31E5DF21-E68E-4F0D-90F6-1BDA4F6FFF06}" type="presParOf" srcId="{6091C794-368D-4AA5-AC2B-DE4A870F2090}" destId="{449D1B0B-85F1-46F0-8669-A40A57718BC0}" srcOrd="3" destOrd="0" presId="urn:microsoft.com/office/officeart/2018/2/layout/IconVerticalSolidList"/>
    <dgm:cxn modelId="{127B3024-38EB-4606-8F36-27BC3E0BE1C6}" type="presParOf" srcId="{6091C794-368D-4AA5-AC2B-DE4A870F2090}" destId="{DD65674E-218C-4D4E-8AEB-F91639DABB21}" srcOrd="4" destOrd="0" presId="urn:microsoft.com/office/officeart/2018/2/layout/IconVerticalSolidList"/>
    <dgm:cxn modelId="{8EC45421-96F1-49EF-8579-F94CE5787238}" type="presParOf" srcId="{DD65674E-218C-4D4E-8AEB-F91639DABB21}" destId="{E82BF635-49C6-4B9E-B8E4-B0FAFED015F4}" srcOrd="0" destOrd="0" presId="urn:microsoft.com/office/officeart/2018/2/layout/IconVerticalSolidList"/>
    <dgm:cxn modelId="{42AABDCB-BF90-4A99-AB5F-9A27E8547AA2}" type="presParOf" srcId="{DD65674E-218C-4D4E-8AEB-F91639DABB21}" destId="{3D8F2A86-22FE-4527-87B8-447C6119F2BD}" srcOrd="1" destOrd="0" presId="urn:microsoft.com/office/officeart/2018/2/layout/IconVerticalSolidList"/>
    <dgm:cxn modelId="{77AC0FC2-AF2C-4CF1-B298-8E2F8AEC03FF}" type="presParOf" srcId="{DD65674E-218C-4D4E-8AEB-F91639DABB21}" destId="{C109C36A-FA00-49B0-BB30-E672A6F89214}" srcOrd="2" destOrd="0" presId="urn:microsoft.com/office/officeart/2018/2/layout/IconVerticalSolidList"/>
    <dgm:cxn modelId="{1BFA8EF3-750E-415B-851A-7FE55E838900}" type="presParOf" srcId="{DD65674E-218C-4D4E-8AEB-F91639DABB21}" destId="{A9A7A6E9-DE6B-4DD9-B4D4-72B47471A986}" srcOrd="3" destOrd="0" presId="urn:microsoft.com/office/officeart/2018/2/layout/IconVerticalSolidList"/>
    <dgm:cxn modelId="{1133112B-4DA3-43FB-9258-087B741287BF}" type="presParOf" srcId="{6091C794-368D-4AA5-AC2B-DE4A870F2090}" destId="{244F5B6F-8DF9-4831-A03F-ECA559BBF591}" srcOrd="5" destOrd="0" presId="urn:microsoft.com/office/officeart/2018/2/layout/IconVerticalSolidList"/>
    <dgm:cxn modelId="{1B88B0B1-4EAD-4517-8B7D-BF0B5D864F52}" type="presParOf" srcId="{6091C794-368D-4AA5-AC2B-DE4A870F2090}" destId="{0F430C99-D59A-4114-8CED-50EB0D76C673}" srcOrd="6" destOrd="0" presId="urn:microsoft.com/office/officeart/2018/2/layout/IconVerticalSolidList"/>
    <dgm:cxn modelId="{3EEF02E8-6AF1-4E3B-A4FD-5189CC5ECF85}" type="presParOf" srcId="{0F430C99-D59A-4114-8CED-50EB0D76C673}" destId="{CB69E664-7F48-4663-940E-ABFEC735638B}" srcOrd="0" destOrd="0" presId="urn:microsoft.com/office/officeart/2018/2/layout/IconVerticalSolidList"/>
    <dgm:cxn modelId="{06951A66-9DF8-4B9D-9CAE-9050FDE845EE}" type="presParOf" srcId="{0F430C99-D59A-4114-8CED-50EB0D76C673}" destId="{81CB5934-3DE8-4424-A618-FAE730A27005}" srcOrd="1" destOrd="0" presId="urn:microsoft.com/office/officeart/2018/2/layout/IconVerticalSolidList"/>
    <dgm:cxn modelId="{2540900B-02D2-41EA-9970-8FD9EF51E2E4}" type="presParOf" srcId="{0F430C99-D59A-4114-8CED-50EB0D76C673}" destId="{40BCA53D-3E19-4CA4-BCB7-2B8EB747EA7F}" srcOrd="2" destOrd="0" presId="urn:microsoft.com/office/officeart/2018/2/layout/IconVerticalSolidList"/>
    <dgm:cxn modelId="{578A1ECC-6C23-48F6-A8FA-7477F2759AD0}" type="presParOf" srcId="{0F430C99-D59A-4114-8CED-50EB0D76C673}" destId="{2B2690B1-E1F4-4B87-8F98-8182E958F1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B9A432-341D-4178-B3D8-76FBE80183A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B1D741-8ECA-499F-B246-D90176C243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Big Mountain ranks second in Montana and nineteenth nationally in the number of runs, allowing for potential run reductions without losing competitive standing.</a:t>
          </a:r>
        </a:p>
      </dgm:t>
    </dgm:pt>
    <dgm:pt modelId="{A512676B-7F9E-4F33-B870-EC3582A3D00F}" type="parTrans" cxnId="{50D2FEC9-4F40-487C-A865-D55CD7844C43}">
      <dgm:prSet/>
      <dgm:spPr/>
      <dgm:t>
        <a:bodyPr/>
        <a:lstStyle/>
        <a:p>
          <a:endParaRPr lang="en-US" sz="1600"/>
        </a:p>
      </dgm:t>
    </dgm:pt>
    <dgm:pt modelId="{B4870A9B-DF74-4162-BAAF-E269C54F66B7}" type="sibTrans" cxnId="{50D2FEC9-4F40-487C-A865-D55CD7844C43}">
      <dgm:prSet/>
      <dgm:spPr/>
      <dgm:t>
        <a:bodyPr/>
        <a:lstStyle/>
        <a:p>
          <a:endParaRPr lang="en-US" sz="1600"/>
        </a:p>
      </dgm:t>
    </dgm:pt>
    <dgm:pt modelId="{C1038A3C-46ED-43E8-81F6-045CA05E84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Closing one run has a negligible impact on ticket prices and revenue. Closing two or three </a:t>
          </a:r>
          <a:r>
            <a:rPr lang="en-US" sz="1600" i="1" dirty="0"/>
            <a:t>Runs</a:t>
          </a:r>
          <a:r>
            <a:rPr lang="en-US" sz="1600" dirty="0"/>
            <a:t> results in a noticeable decline in both ticket prices and revenue. If closing three runs, it is advisable to close four or five as there is no further decrease in ticket prices.</a:t>
          </a:r>
        </a:p>
      </dgm:t>
    </dgm:pt>
    <dgm:pt modelId="{DFB80F52-1FAB-42F4-BEE2-E559A9EBB73D}" type="parTrans" cxnId="{52C33624-88BB-40F8-9E2E-CD7BFE1C53FD}">
      <dgm:prSet/>
      <dgm:spPr/>
      <dgm:t>
        <a:bodyPr/>
        <a:lstStyle/>
        <a:p>
          <a:endParaRPr lang="en-US" sz="1600"/>
        </a:p>
      </dgm:t>
    </dgm:pt>
    <dgm:pt modelId="{A060DCFD-4B6A-40EA-A60F-7AED95405DE2}" type="sibTrans" cxnId="{52C33624-88BB-40F8-9E2E-CD7BFE1C53FD}">
      <dgm:prSet/>
      <dgm:spPr/>
      <dgm:t>
        <a:bodyPr/>
        <a:lstStyle/>
        <a:p>
          <a:endParaRPr lang="en-US" sz="1600"/>
        </a:p>
      </dgm:t>
    </dgm:pt>
    <dgm:pt modelId="{BC4E9EF1-7515-4D15-BED9-75146A3B15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Closing six or more runs leads to a significant revenue reduction due to a substantial drop in ticket prices.</a:t>
          </a:r>
        </a:p>
      </dgm:t>
    </dgm:pt>
    <dgm:pt modelId="{274C3B75-AEFC-4820-97B4-441EA1EA1419}" type="parTrans" cxnId="{66E8AE8A-BD54-4256-B730-5C636A5A472F}">
      <dgm:prSet/>
      <dgm:spPr/>
      <dgm:t>
        <a:bodyPr/>
        <a:lstStyle/>
        <a:p>
          <a:endParaRPr lang="en-US" sz="1600"/>
        </a:p>
      </dgm:t>
    </dgm:pt>
    <dgm:pt modelId="{F036F69B-F92D-4C19-8F9C-F79A998CA84F}" type="sibTrans" cxnId="{66E8AE8A-BD54-4256-B730-5C636A5A472F}">
      <dgm:prSet/>
      <dgm:spPr/>
      <dgm:t>
        <a:bodyPr/>
        <a:lstStyle/>
        <a:p>
          <a:endParaRPr lang="en-US" sz="1600"/>
        </a:p>
      </dgm:t>
    </dgm:pt>
    <dgm:pt modelId="{12F1866D-AE09-4ED3-AE36-6B8ACBE1F84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Recommend rotating the closure of up to five least-used runs to optimize operational efficiency without major revenue impacts.</a:t>
          </a:r>
        </a:p>
      </dgm:t>
    </dgm:pt>
    <dgm:pt modelId="{6A59DF97-CE58-43EA-B1E6-3032ACB5E7F4}" type="parTrans" cxnId="{4E465D14-804E-4A84-8813-9FBB01C5D269}">
      <dgm:prSet/>
      <dgm:spPr/>
      <dgm:t>
        <a:bodyPr/>
        <a:lstStyle/>
        <a:p>
          <a:endParaRPr lang="en-US" sz="1600"/>
        </a:p>
      </dgm:t>
    </dgm:pt>
    <dgm:pt modelId="{66DB539E-5411-4D62-B3B0-9E7CDDB75FFB}" type="sibTrans" cxnId="{4E465D14-804E-4A84-8813-9FBB01C5D269}">
      <dgm:prSet/>
      <dgm:spPr/>
      <dgm:t>
        <a:bodyPr/>
        <a:lstStyle/>
        <a:p>
          <a:endParaRPr lang="en-US" sz="1600"/>
        </a:p>
      </dgm:t>
    </dgm:pt>
    <dgm:pt modelId="{38D66611-E243-4E88-8D0D-E1B35A6051C6}" type="pres">
      <dgm:prSet presAssocID="{7DB9A432-341D-4178-B3D8-76FBE80183A4}" presName="root" presStyleCnt="0">
        <dgm:presLayoutVars>
          <dgm:dir/>
          <dgm:resizeHandles val="exact"/>
        </dgm:presLayoutVars>
      </dgm:prSet>
      <dgm:spPr/>
    </dgm:pt>
    <dgm:pt modelId="{41015811-5E9C-4CB5-851C-5D41D6406BF5}" type="pres">
      <dgm:prSet presAssocID="{5EB1D741-8ECA-499F-B246-D90176C243DD}" presName="compNode" presStyleCnt="0"/>
      <dgm:spPr/>
    </dgm:pt>
    <dgm:pt modelId="{CECD1F7B-18B2-4FD4-9736-5A98EA2C233A}" type="pres">
      <dgm:prSet presAssocID="{5EB1D741-8ECA-499F-B246-D90176C243DD}" presName="bgRect" presStyleLbl="bgShp" presStyleIdx="0" presStyleCnt="4"/>
      <dgm:spPr/>
    </dgm:pt>
    <dgm:pt modelId="{4E4B974B-F238-4FAC-82F0-7D54EF78E78D}" type="pres">
      <dgm:prSet presAssocID="{5EB1D741-8ECA-499F-B246-D90176C243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E9D6A756-E919-41EE-8742-34489FACA904}" type="pres">
      <dgm:prSet presAssocID="{5EB1D741-8ECA-499F-B246-D90176C243DD}" presName="spaceRect" presStyleCnt="0"/>
      <dgm:spPr/>
    </dgm:pt>
    <dgm:pt modelId="{7C8B5ECC-E90D-4DCB-8CE1-9EEEB6B0DDDE}" type="pres">
      <dgm:prSet presAssocID="{5EB1D741-8ECA-499F-B246-D90176C243DD}" presName="parTx" presStyleLbl="revTx" presStyleIdx="0" presStyleCnt="4">
        <dgm:presLayoutVars>
          <dgm:chMax val="0"/>
          <dgm:chPref val="0"/>
        </dgm:presLayoutVars>
      </dgm:prSet>
      <dgm:spPr/>
    </dgm:pt>
    <dgm:pt modelId="{8B3BCECF-CA2A-41EF-A330-F5B03E576BF7}" type="pres">
      <dgm:prSet presAssocID="{B4870A9B-DF74-4162-BAAF-E269C54F66B7}" presName="sibTrans" presStyleCnt="0"/>
      <dgm:spPr/>
    </dgm:pt>
    <dgm:pt modelId="{75F9DAB2-43EC-4E46-8623-4315D4571A15}" type="pres">
      <dgm:prSet presAssocID="{C1038A3C-46ED-43E8-81F6-045CA05E84FA}" presName="compNode" presStyleCnt="0"/>
      <dgm:spPr/>
    </dgm:pt>
    <dgm:pt modelId="{0A15FD39-3E1E-46F8-B222-917AE30BF89D}" type="pres">
      <dgm:prSet presAssocID="{C1038A3C-46ED-43E8-81F6-045CA05E84FA}" presName="bgRect" presStyleLbl="bgShp" presStyleIdx="1" presStyleCnt="4"/>
      <dgm:spPr/>
    </dgm:pt>
    <dgm:pt modelId="{5963C5EB-E2AE-4478-8028-AF5F1C78F509}" type="pres">
      <dgm:prSet presAssocID="{C1038A3C-46ED-43E8-81F6-045CA05E84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 with solid fill"/>
        </a:ext>
      </dgm:extLst>
    </dgm:pt>
    <dgm:pt modelId="{843A1A80-2D52-4142-96C6-8F3FC1B44DAB}" type="pres">
      <dgm:prSet presAssocID="{C1038A3C-46ED-43E8-81F6-045CA05E84FA}" presName="spaceRect" presStyleCnt="0"/>
      <dgm:spPr/>
    </dgm:pt>
    <dgm:pt modelId="{F1CB9037-CF50-4AB4-BDA0-8C6577DC452F}" type="pres">
      <dgm:prSet presAssocID="{C1038A3C-46ED-43E8-81F6-045CA05E84FA}" presName="parTx" presStyleLbl="revTx" presStyleIdx="1" presStyleCnt="4">
        <dgm:presLayoutVars>
          <dgm:chMax val="0"/>
          <dgm:chPref val="0"/>
        </dgm:presLayoutVars>
      </dgm:prSet>
      <dgm:spPr/>
    </dgm:pt>
    <dgm:pt modelId="{032651A4-C86B-4232-9287-E67E4634839B}" type="pres">
      <dgm:prSet presAssocID="{A060DCFD-4B6A-40EA-A60F-7AED95405DE2}" presName="sibTrans" presStyleCnt="0"/>
      <dgm:spPr/>
    </dgm:pt>
    <dgm:pt modelId="{A951718A-BE6F-40DF-8F27-9C91C3E41C18}" type="pres">
      <dgm:prSet presAssocID="{BC4E9EF1-7515-4D15-BED9-75146A3B159F}" presName="compNode" presStyleCnt="0"/>
      <dgm:spPr/>
    </dgm:pt>
    <dgm:pt modelId="{DE7B2700-CBE9-4D2D-AE36-E4258DA20DB1}" type="pres">
      <dgm:prSet presAssocID="{BC4E9EF1-7515-4D15-BED9-75146A3B159F}" presName="bgRect" presStyleLbl="bgShp" presStyleIdx="2" presStyleCnt="4"/>
      <dgm:spPr/>
    </dgm:pt>
    <dgm:pt modelId="{060CD344-5DFF-4859-B132-4A4F631D517F}" type="pres">
      <dgm:prSet presAssocID="{BC4E9EF1-7515-4D15-BED9-75146A3B15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CB4B3A5C-565A-4344-9264-DB7C7F4F342C}" type="pres">
      <dgm:prSet presAssocID="{BC4E9EF1-7515-4D15-BED9-75146A3B159F}" presName="spaceRect" presStyleCnt="0"/>
      <dgm:spPr/>
    </dgm:pt>
    <dgm:pt modelId="{B6BED288-A78D-4E30-ABE7-80BC2AC58296}" type="pres">
      <dgm:prSet presAssocID="{BC4E9EF1-7515-4D15-BED9-75146A3B159F}" presName="parTx" presStyleLbl="revTx" presStyleIdx="2" presStyleCnt="4">
        <dgm:presLayoutVars>
          <dgm:chMax val="0"/>
          <dgm:chPref val="0"/>
        </dgm:presLayoutVars>
      </dgm:prSet>
      <dgm:spPr/>
    </dgm:pt>
    <dgm:pt modelId="{A09B890E-5DB7-4DE9-A1D6-275B44D3771E}" type="pres">
      <dgm:prSet presAssocID="{F036F69B-F92D-4C19-8F9C-F79A998CA84F}" presName="sibTrans" presStyleCnt="0"/>
      <dgm:spPr/>
    </dgm:pt>
    <dgm:pt modelId="{490C96B7-34CA-44CE-8C29-D2477E79BD1D}" type="pres">
      <dgm:prSet presAssocID="{12F1866D-AE09-4ED3-AE36-6B8ACBE1F844}" presName="compNode" presStyleCnt="0"/>
      <dgm:spPr/>
    </dgm:pt>
    <dgm:pt modelId="{86A7480E-6100-4101-9E0C-067AE856184B}" type="pres">
      <dgm:prSet presAssocID="{12F1866D-AE09-4ED3-AE36-6B8ACBE1F844}" presName="bgRect" presStyleLbl="bgShp" presStyleIdx="3" presStyleCnt="4"/>
      <dgm:spPr/>
    </dgm:pt>
    <dgm:pt modelId="{6FACA41D-ECB8-4CF0-A6C0-3CB4FBF96238}" type="pres">
      <dgm:prSet presAssocID="{12F1866D-AE09-4ED3-AE36-6B8ACBE1F8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BFE08133-D93A-4123-925A-31B26B8EE1E1}" type="pres">
      <dgm:prSet presAssocID="{12F1866D-AE09-4ED3-AE36-6B8ACBE1F844}" presName="spaceRect" presStyleCnt="0"/>
      <dgm:spPr/>
    </dgm:pt>
    <dgm:pt modelId="{3C5D5DEB-B824-4EAB-BD89-90A23418B7F3}" type="pres">
      <dgm:prSet presAssocID="{12F1866D-AE09-4ED3-AE36-6B8ACBE1F84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E465D14-804E-4A84-8813-9FBB01C5D269}" srcId="{7DB9A432-341D-4178-B3D8-76FBE80183A4}" destId="{12F1866D-AE09-4ED3-AE36-6B8ACBE1F844}" srcOrd="3" destOrd="0" parTransId="{6A59DF97-CE58-43EA-B1E6-3032ACB5E7F4}" sibTransId="{66DB539E-5411-4D62-B3B0-9E7CDDB75FFB}"/>
    <dgm:cxn modelId="{52C33624-88BB-40F8-9E2E-CD7BFE1C53FD}" srcId="{7DB9A432-341D-4178-B3D8-76FBE80183A4}" destId="{C1038A3C-46ED-43E8-81F6-045CA05E84FA}" srcOrd="1" destOrd="0" parTransId="{DFB80F52-1FAB-42F4-BEE2-E559A9EBB73D}" sibTransId="{A060DCFD-4B6A-40EA-A60F-7AED95405DE2}"/>
    <dgm:cxn modelId="{6601903F-0E34-4D03-AB21-B33F3B16FCB8}" type="presOf" srcId="{12F1866D-AE09-4ED3-AE36-6B8ACBE1F844}" destId="{3C5D5DEB-B824-4EAB-BD89-90A23418B7F3}" srcOrd="0" destOrd="0" presId="urn:microsoft.com/office/officeart/2018/2/layout/IconVerticalSolidList"/>
    <dgm:cxn modelId="{2F7D8358-F8F6-49AE-AD0A-51E58EB0E7A2}" type="presOf" srcId="{BC4E9EF1-7515-4D15-BED9-75146A3B159F}" destId="{B6BED288-A78D-4E30-ABE7-80BC2AC58296}" srcOrd="0" destOrd="0" presId="urn:microsoft.com/office/officeart/2018/2/layout/IconVerticalSolidList"/>
    <dgm:cxn modelId="{66E8AE8A-BD54-4256-B730-5C636A5A472F}" srcId="{7DB9A432-341D-4178-B3D8-76FBE80183A4}" destId="{BC4E9EF1-7515-4D15-BED9-75146A3B159F}" srcOrd="2" destOrd="0" parTransId="{274C3B75-AEFC-4820-97B4-441EA1EA1419}" sibTransId="{F036F69B-F92D-4C19-8F9C-F79A998CA84F}"/>
    <dgm:cxn modelId="{C7449DB7-85DB-44ED-A24C-8BAA9C4CCC1F}" type="presOf" srcId="{7DB9A432-341D-4178-B3D8-76FBE80183A4}" destId="{38D66611-E243-4E88-8D0D-E1B35A6051C6}" srcOrd="0" destOrd="0" presId="urn:microsoft.com/office/officeart/2018/2/layout/IconVerticalSolidList"/>
    <dgm:cxn modelId="{DA27D8C2-3B19-40CB-AE29-BE39A78088FB}" type="presOf" srcId="{C1038A3C-46ED-43E8-81F6-045CA05E84FA}" destId="{F1CB9037-CF50-4AB4-BDA0-8C6577DC452F}" srcOrd="0" destOrd="0" presId="urn:microsoft.com/office/officeart/2018/2/layout/IconVerticalSolidList"/>
    <dgm:cxn modelId="{50D2FEC9-4F40-487C-A865-D55CD7844C43}" srcId="{7DB9A432-341D-4178-B3D8-76FBE80183A4}" destId="{5EB1D741-8ECA-499F-B246-D90176C243DD}" srcOrd="0" destOrd="0" parTransId="{A512676B-7F9E-4F33-B870-EC3582A3D00F}" sibTransId="{B4870A9B-DF74-4162-BAAF-E269C54F66B7}"/>
    <dgm:cxn modelId="{A1DBB3F8-BE5F-4534-AEC0-2161DA792C5A}" type="presOf" srcId="{5EB1D741-8ECA-499F-B246-D90176C243DD}" destId="{7C8B5ECC-E90D-4DCB-8CE1-9EEEB6B0DDDE}" srcOrd="0" destOrd="0" presId="urn:microsoft.com/office/officeart/2018/2/layout/IconVerticalSolidList"/>
    <dgm:cxn modelId="{B104DBC5-DD3A-47DB-8CA0-0EB78C702299}" type="presParOf" srcId="{38D66611-E243-4E88-8D0D-E1B35A6051C6}" destId="{41015811-5E9C-4CB5-851C-5D41D6406BF5}" srcOrd="0" destOrd="0" presId="urn:microsoft.com/office/officeart/2018/2/layout/IconVerticalSolidList"/>
    <dgm:cxn modelId="{BC9EF98A-E000-4D0D-AA97-B1655B84F86D}" type="presParOf" srcId="{41015811-5E9C-4CB5-851C-5D41D6406BF5}" destId="{CECD1F7B-18B2-4FD4-9736-5A98EA2C233A}" srcOrd="0" destOrd="0" presId="urn:microsoft.com/office/officeart/2018/2/layout/IconVerticalSolidList"/>
    <dgm:cxn modelId="{2D259D88-D8E3-4254-8768-B9A9BA079325}" type="presParOf" srcId="{41015811-5E9C-4CB5-851C-5D41D6406BF5}" destId="{4E4B974B-F238-4FAC-82F0-7D54EF78E78D}" srcOrd="1" destOrd="0" presId="urn:microsoft.com/office/officeart/2018/2/layout/IconVerticalSolidList"/>
    <dgm:cxn modelId="{4DBAF075-4D6D-4451-A1D8-4AAF377EA90F}" type="presParOf" srcId="{41015811-5E9C-4CB5-851C-5D41D6406BF5}" destId="{E9D6A756-E919-41EE-8742-34489FACA904}" srcOrd="2" destOrd="0" presId="urn:microsoft.com/office/officeart/2018/2/layout/IconVerticalSolidList"/>
    <dgm:cxn modelId="{E392276F-6810-4493-9FC0-8BB7153BABFC}" type="presParOf" srcId="{41015811-5E9C-4CB5-851C-5D41D6406BF5}" destId="{7C8B5ECC-E90D-4DCB-8CE1-9EEEB6B0DDDE}" srcOrd="3" destOrd="0" presId="urn:microsoft.com/office/officeart/2018/2/layout/IconVerticalSolidList"/>
    <dgm:cxn modelId="{2F1EEDC0-6C75-4B38-A224-4AE409A686D5}" type="presParOf" srcId="{38D66611-E243-4E88-8D0D-E1B35A6051C6}" destId="{8B3BCECF-CA2A-41EF-A330-F5B03E576BF7}" srcOrd="1" destOrd="0" presId="urn:microsoft.com/office/officeart/2018/2/layout/IconVerticalSolidList"/>
    <dgm:cxn modelId="{737B7A10-5DF2-4A87-A3C4-6A7D0125FC17}" type="presParOf" srcId="{38D66611-E243-4E88-8D0D-E1B35A6051C6}" destId="{75F9DAB2-43EC-4E46-8623-4315D4571A15}" srcOrd="2" destOrd="0" presId="urn:microsoft.com/office/officeart/2018/2/layout/IconVerticalSolidList"/>
    <dgm:cxn modelId="{54A1AD99-42D9-405E-AAC3-D645130F97F3}" type="presParOf" srcId="{75F9DAB2-43EC-4E46-8623-4315D4571A15}" destId="{0A15FD39-3E1E-46F8-B222-917AE30BF89D}" srcOrd="0" destOrd="0" presId="urn:microsoft.com/office/officeart/2018/2/layout/IconVerticalSolidList"/>
    <dgm:cxn modelId="{AA25B9EF-F7C0-4A94-9E1C-5D1B38222EC1}" type="presParOf" srcId="{75F9DAB2-43EC-4E46-8623-4315D4571A15}" destId="{5963C5EB-E2AE-4478-8028-AF5F1C78F509}" srcOrd="1" destOrd="0" presId="urn:microsoft.com/office/officeart/2018/2/layout/IconVerticalSolidList"/>
    <dgm:cxn modelId="{39569F16-5264-4654-9FFD-4EA5364F3C18}" type="presParOf" srcId="{75F9DAB2-43EC-4E46-8623-4315D4571A15}" destId="{843A1A80-2D52-4142-96C6-8F3FC1B44DAB}" srcOrd="2" destOrd="0" presId="urn:microsoft.com/office/officeart/2018/2/layout/IconVerticalSolidList"/>
    <dgm:cxn modelId="{9FCB8C1D-ED3D-4205-A5B4-AC1155C7AF11}" type="presParOf" srcId="{75F9DAB2-43EC-4E46-8623-4315D4571A15}" destId="{F1CB9037-CF50-4AB4-BDA0-8C6577DC452F}" srcOrd="3" destOrd="0" presId="urn:microsoft.com/office/officeart/2018/2/layout/IconVerticalSolidList"/>
    <dgm:cxn modelId="{2AE62C0A-CC1B-4305-ACBA-AFE0F5FDCF01}" type="presParOf" srcId="{38D66611-E243-4E88-8D0D-E1B35A6051C6}" destId="{032651A4-C86B-4232-9287-E67E4634839B}" srcOrd="3" destOrd="0" presId="urn:microsoft.com/office/officeart/2018/2/layout/IconVerticalSolidList"/>
    <dgm:cxn modelId="{E21AE76D-32B9-4E61-ABE9-B6E8CF5FA731}" type="presParOf" srcId="{38D66611-E243-4E88-8D0D-E1B35A6051C6}" destId="{A951718A-BE6F-40DF-8F27-9C91C3E41C18}" srcOrd="4" destOrd="0" presId="urn:microsoft.com/office/officeart/2018/2/layout/IconVerticalSolidList"/>
    <dgm:cxn modelId="{6F1F4B7F-A3F8-4EFA-8BD6-F7B4FAFCFB96}" type="presParOf" srcId="{A951718A-BE6F-40DF-8F27-9C91C3E41C18}" destId="{DE7B2700-CBE9-4D2D-AE36-E4258DA20DB1}" srcOrd="0" destOrd="0" presId="urn:microsoft.com/office/officeart/2018/2/layout/IconVerticalSolidList"/>
    <dgm:cxn modelId="{C6FE2945-EE7E-4DCB-B8AE-4D7551DC1D80}" type="presParOf" srcId="{A951718A-BE6F-40DF-8F27-9C91C3E41C18}" destId="{060CD344-5DFF-4859-B132-4A4F631D517F}" srcOrd="1" destOrd="0" presId="urn:microsoft.com/office/officeart/2018/2/layout/IconVerticalSolidList"/>
    <dgm:cxn modelId="{6D05C0E3-7F13-46A1-A860-B3EF813997F0}" type="presParOf" srcId="{A951718A-BE6F-40DF-8F27-9C91C3E41C18}" destId="{CB4B3A5C-565A-4344-9264-DB7C7F4F342C}" srcOrd="2" destOrd="0" presId="urn:microsoft.com/office/officeart/2018/2/layout/IconVerticalSolidList"/>
    <dgm:cxn modelId="{8E92BFFE-02C8-4B87-8309-9B19D724F128}" type="presParOf" srcId="{A951718A-BE6F-40DF-8F27-9C91C3E41C18}" destId="{B6BED288-A78D-4E30-ABE7-80BC2AC58296}" srcOrd="3" destOrd="0" presId="urn:microsoft.com/office/officeart/2018/2/layout/IconVerticalSolidList"/>
    <dgm:cxn modelId="{249B0843-7E4C-4873-A82D-B2CC2F0719B5}" type="presParOf" srcId="{38D66611-E243-4E88-8D0D-E1B35A6051C6}" destId="{A09B890E-5DB7-4DE9-A1D6-275B44D3771E}" srcOrd="5" destOrd="0" presId="urn:microsoft.com/office/officeart/2018/2/layout/IconVerticalSolidList"/>
    <dgm:cxn modelId="{09009E09-9BA9-4894-A7F4-F96E078B5CD6}" type="presParOf" srcId="{38D66611-E243-4E88-8D0D-E1B35A6051C6}" destId="{490C96B7-34CA-44CE-8C29-D2477E79BD1D}" srcOrd="6" destOrd="0" presId="urn:microsoft.com/office/officeart/2018/2/layout/IconVerticalSolidList"/>
    <dgm:cxn modelId="{7EAFD938-41B1-4760-B6DF-6B6CDCC17B5C}" type="presParOf" srcId="{490C96B7-34CA-44CE-8C29-D2477E79BD1D}" destId="{86A7480E-6100-4101-9E0C-067AE856184B}" srcOrd="0" destOrd="0" presId="urn:microsoft.com/office/officeart/2018/2/layout/IconVerticalSolidList"/>
    <dgm:cxn modelId="{245CD533-2791-47B9-8DAB-B6FF046AD46E}" type="presParOf" srcId="{490C96B7-34CA-44CE-8C29-D2477E79BD1D}" destId="{6FACA41D-ECB8-4CF0-A6C0-3CB4FBF96238}" srcOrd="1" destOrd="0" presId="urn:microsoft.com/office/officeart/2018/2/layout/IconVerticalSolidList"/>
    <dgm:cxn modelId="{BBBD765E-1720-44BE-96A4-DA537BCF8D70}" type="presParOf" srcId="{490C96B7-34CA-44CE-8C29-D2477E79BD1D}" destId="{BFE08133-D93A-4123-925A-31B26B8EE1E1}" srcOrd="2" destOrd="0" presId="urn:microsoft.com/office/officeart/2018/2/layout/IconVerticalSolidList"/>
    <dgm:cxn modelId="{22F29EA8-E26D-421C-8690-2D9E79D95AFB}" type="presParOf" srcId="{490C96B7-34CA-44CE-8C29-D2477E79BD1D}" destId="{3C5D5DEB-B824-4EAB-BD89-90A23418B7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ABC0C-A152-4E11-AFC0-F23C8B7BA923}">
      <dsp:nvSpPr>
        <dsp:cNvPr id="0" name=""/>
        <dsp:cNvSpPr/>
      </dsp:nvSpPr>
      <dsp:spPr>
        <a:xfrm>
          <a:off x="0" y="605"/>
          <a:ext cx="6286501" cy="14174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202B0F-D440-4D71-8861-3285C0C1FFF4}">
      <dsp:nvSpPr>
        <dsp:cNvPr id="0" name=""/>
        <dsp:cNvSpPr/>
      </dsp:nvSpPr>
      <dsp:spPr>
        <a:xfrm>
          <a:off x="428779" y="319532"/>
          <a:ext cx="779598" cy="7795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EC4E8-B735-4769-93CB-670DEB95BEA7}">
      <dsp:nvSpPr>
        <dsp:cNvPr id="0" name=""/>
        <dsp:cNvSpPr/>
      </dsp:nvSpPr>
      <dsp:spPr>
        <a:xfrm>
          <a:off x="1637156" y="605"/>
          <a:ext cx="4649344" cy="141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14" tIns="150014" rIns="150014" bIns="1500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Big Mountain's analysis compared to other ski resorts nationally and in Montana shows strong performance, highlighted by its favorable national ranking and top position within Montana.</a:t>
          </a:r>
        </a:p>
      </dsp:txBody>
      <dsp:txXfrm>
        <a:off x="1637156" y="605"/>
        <a:ext cx="4649344" cy="1417451"/>
      </dsp:txXfrm>
    </dsp:sp>
    <dsp:sp modelId="{75306196-75AA-4FA9-8C77-5D3DE2701F88}">
      <dsp:nvSpPr>
        <dsp:cNvPr id="0" name=""/>
        <dsp:cNvSpPr/>
      </dsp:nvSpPr>
      <dsp:spPr>
        <a:xfrm>
          <a:off x="0" y="1772420"/>
          <a:ext cx="6286501" cy="14174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15E3A-082D-4991-9985-EC4558918447}">
      <dsp:nvSpPr>
        <dsp:cNvPr id="0" name=""/>
        <dsp:cNvSpPr/>
      </dsp:nvSpPr>
      <dsp:spPr>
        <a:xfrm>
          <a:off x="428779" y="2091346"/>
          <a:ext cx="779598" cy="7795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A60330-6F6A-4B7D-A196-815460077E3A}">
      <dsp:nvSpPr>
        <dsp:cNvPr id="0" name=""/>
        <dsp:cNvSpPr/>
      </dsp:nvSpPr>
      <dsp:spPr>
        <a:xfrm>
          <a:off x="1637156" y="1772420"/>
          <a:ext cx="4649344" cy="141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14" tIns="150014" rIns="150014" bIns="1500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Increasing the adult weekend ticket price to $95.87 from the current $81.00 is recommended to align better with competitive benchmarks and significantly boost revenue by approximately $26.0 million.</a:t>
          </a:r>
        </a:p>
      </dsp:txBody>
      <dsp:txXfrm>
        <a:off x="1637156" y="1772420"/>
        <a:ext cx="4649344" cy="1417451"/>
      </dsp:txXfrm>
    </dsp:sp>
    <dsp:sp modelId="{D2805B26-75F4-4D00-B939-1BC3BB5275D0}">
      <dsp:nvSpPr>
        <dsp:cNvPr id="0" name=""/>
        <dsp:cNvSpPr/>
      </dsp:nvSpPr>
      <dsp:spPr>
        <a:xfrm>
          <a:off x="0" y="3544234"/>
          <a:ext cx="6286501" cy="14174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E1BE81-EEC2-42AD-A88D-685704651928}">
      <dsp:nvSpPr>
        <dsp:cNvPr id="0" name=""/>
        <dsp:cNvSpPr/>
      </dsp:nvSpPr>
      <dsp:spPr>
        <a:xfrm>
          <a:off x="428779" y="3863161"/>
          <a:ext cx="779598" cy="7795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14784A-6A69-4B35-9D12-D5C05D5BA3F2}">
      <dsp:nvSpPr>
        <dsp:cNvPr id="0" name=""/>
        <dsp:cNvSpPr/>
      </dsp:nvSpPr>
      <dsp:spPr>
        <a:xfrm>
          <a:off x="1637156" y="3544234"/>
          <a:ext cx="4649344" cy="141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014" tIns="150014" rIns="150014" bIns="150014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Market pressure supports this price increase, but it's advisable to implement hikes incrementally to assess their impact before making further adjustments.</a:t>
          </a:r>
        </a:p>
      </dsp:txBody>
      <dsp:txXfrm>
        <a:off x="1637156" y="3544234"/>
        <a:ext cx="4649344" cy="1417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4D37F-8861-4025-9FDA-B0F0ED74FECB}">
      <dsp:nvSpPr>
        <dsp:cNvPr id="0" name=""/>
        <dsp:cNvSpPr/>
      </dsp:nvSpPr>
      <dsp:spPr>
        <a:xfrm>
          <a:off x="0" y="1820"/>
          <a:ext cx="5586760" cy="9226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CA4C9-88D3-415E-8580-0E323AB02EDA}">
      <dsp:nvSpPr>
        <dsp:cNvPr id="0" name=""/>
        <dsp:cNvSpPr/>
      </dsp:nvSpPr>
      <dsp:spPr>
        <a:xfrm>
          <a:off x="279096" y="209412"/>
          <a:ext cx="507447" cy="5074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559FF7-ACE4-4A34-AAEB-B943E88E3B0B}">
      <dsp:nvSpPr>
        <dsp:cNvPr id="0" name=""/>
        <dsp:cNvSpPr/>
      </dsp:nvSpPr>
      <dsp:spPr>
        <a:xfrm>
          <a:off x="1065640" y="1820"/>
          <a:ext cx="4521120" cy="922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45" tIns="97645" rIns="97645" bIns="9764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Big Mountain is doing well for vertical drop, but there are still quite a few resorts with a greater drop.</a:t>
          </a:r>
        </a:p>
      </dsp:txBody>
      <dsp:txXfrm>
        <a:off x="1065640" y="1820"/>
        <a:ext cx="4521120" cy="922632"/>
      </dsp:txXfrm>
    </dsp:sp>
    <dsp:sp modelId="{B6EA727E-42E2-426D-BBC9-72FE44924058}">
      <dsp:nvSpPr>
        <dsp:cNvPr id="0" name=""/>
        <dsp:cNvSpPr/>
      </dsp:nvSpPr>
      <dsp:spPr>
        <a:xfrm>
          <a:off x="0" y="1155111"/>
          <a:ext cx="5586760" cy="9226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045271-6CB1-4148-A91B-EFC95FF3B4FD}">
      <dsp:nvSpPr>
        <dsp:cNvPr id="0" name=""/>
        <dsp:cNvSpPr/>
      </dsp:nvSpPr>
      <dsp:spPr>
        <a:xfrm>
          <a:off x="279096" y="1362703"/>
          <a:ext cx="507447" cy="5074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1D12FE-749D-461B-A32B-8FC4BB2E817B}">
      <dsp:nvSpPr>
        <dsp:cNvPr id="0" name=""/>
        <dsp:cNvSpPr/>
      </dsp:nvSpPr>
      <dsp:spPr>
        <a:xfrm>
          <a:off x="1065640" y="1155111"/>
          <a:ext cx="4521120" cy="922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45" tIns="97645" rIns="97645" bIns="9764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Increasing the vertical drop by 150 feet could support a $1.99 increase in ticket prices, potentially generating an additional $3.47 million over the season.</a:t>
          </a:r>
        </a:p>
      </dsp:txBody>
      <dsp:txXfrm>
        <a:off x="1065640" y="1155111"/>
        <a:ext cx="4521120" cy="922632"/>
      </dsp:txXfrm>
    </dsp:sp>
    <dsp:sp modelId="{E82BF635-49C6-4B9E-B8E4-B0FAFED015F4}">
      <dsp:nvSpPr>
        <dsp:cNvPr id="0" name=""/>
        <dsp:cNvSpPr/>
      </dsp:nvSpPr>
      <dsp:spPr>
        <a:xfrm>
          <a:off x="0" y="2308402"/>
          <a:ext cx="5586760" cy="9226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F2A86-22FE-4527-87B8-447C6119F2BD}">
      <dsp:nvSpPr>
        <dsp:cNvPr id="0" name=""/>
        <dsp:cNvSpPr/>
      </dsp:nvSpPr>
      <dsp:spPr>
        <a:xfrm>
          <a:off x="279096" y="2515994"/>
          <a:ext cx="507447" cy="5074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7A6E9-DE6B-4DD9-B4D4-72B47471A986}">
      <dsp:nvSpPr>
        <dsp:cNvPr id="0" name=""/>
        <dsp:cNvSpPr/>
      </dsp:nvSpPr>
      <dsp:spPr>
        <a:xfrm>
          <a:off x="1065640" y="2308402"/>
          <a:ext cx="4521120" cy="922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45" tIns="97645" rIns="97645" bIns="9764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Implementing this change requires installing a new chairlift with an operating cost of $1.54 million for the season.</a:t>
          </a:r>
        </a:p>
      </dsp:txBody>
      <dsp:txXfrm>
        <a:off x="1065640" y="2308402"/>
        <a:ext cx="4521120" cy="922632"/>
      </dsp:txXfrm>
    </dsp:sp>
    <dsp:sp modelId="{CB69E664-7F48-4663-940E-ABFEC735638B}">
      <dsp:nvSpPr>
        <dsp:cNvPr id="0" name=""/>
        <dsp:cNvSpPr/>
      </dsp:nvSpPr>
      <dsp:spPr>
        <a:xfrm>
          <a:off x="0" y="3461692"/>
          <a:ext cx="5586760" cy="92263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B5934-3DE8-4424-A618-FAE730A27005}">
      <dsp:nvSpPr>
        <dsp:cNvPr id="0" name=""/>
        <dsp:cNvSpPr/>
      </dsp:nvSpPr>
      <dsp:spPr>
        <a:xfrm>
          <a:off x="279096" y="3669285"/>
          <a:ext cx="507447" cy="5074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2690B1-E1F4-4B87-8F98-8182E958F189}">
      <dsp:nvSpPr>
        <dsp:cNvPr id="0" name=""/>
        <dsp:cNvSpPr/>
      </dsp:nvSpPr>
      <dsp:spPr>
        <a:xfrm>
          <a:off x="1065640" y="3461692"/>
          <a:ext cx="4521120" cy="922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645" tIns="97645" rIns="97645" bIns="97645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Additional operational costs for an extra run, needed for this expansion, have not been specified.</a:t>
          </a:r>
        </a:p>
      </dsp:txBody>
      <dsp:txXfrm>
        <a:off x="1065640" y="3461692"/>
        <a:ext cx="4521120" cy="922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D1F7B-18B2-4FD4-9736-5A98EA2C233A}">
      <dsp:nvSpPr>
        <dsp:cNvPr id="0" name=""/>
        <dsp:cNvSpPr/>
      </dsp:nvSpPr>
      <dsp:spPr>
        <a:xfrm>
          <a:off x="0" y="3103"/>
          <a:ext cx="6319954" cy="10872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B974B-F238-4FAC-82F0-7D54EF78E78D}">
      <dsp:nvSpPr>
        <dsp:cNvPr id="0" name=""/>
        <dsp:cNvSpPr/>
      </dsp:nvSpPr>
      <dsp:spPr>
        <a:xfrm>
          <a:off x="328890" y="247732"/>
          <a:ext cx="598566" cy="5979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B5ECC-E90D-4DCB-8CE1-9EEEB6B0DDDE}">
      <dsp:nvSpPr>
        <dsp:cNvPr id="0" name=""/>
        <dsp:cNvSpPr/>
      </dsp:nvSpPr>
      <dsp:spPr>
        <a:xfrm>
          <a:off x="1256347" y="3103"/>
          <a:ext cx="4716991" cy="108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Big Mountain ranks second in Montana and nineteenth nationally in the number of runs, allowing for potential run reductions without losing competitive standing.</a:t>
          </a:r>
        </a:p>
      </dsp:txBody>
      <dsp:txXfrm>
        <a:off x="1256347" y="3103"/>
        <a:ext cx="4716991" cy="1088303"/>
      </dsp:txXfrm>
    </dsp:sp>
    <dsp:sp modelId="{0A15FD39-3E1E-46F8-B222-917AE30BF89D}">
      <dsp:nvSpPr>
        <dsp:cNvPr id="0" name=""/>
        <dsp:cNvSpPr/>
      </dsp:nvSpPr>
      <dsp:spPr>
        <a:xfrm>
          <a:off x="0" y="1333251"/>
          <a:ext cx="6319954" cy="10872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3C5EB-E2AE-4478-8028-AF5F1C78F509}">
      <dsp:nvSpPr>
        <dsp:cNvPr id="0" name=""/>
        <dsp:cNvSpPr/>
      </dsp:nvSpPr>
      <dsp:spPr>
        <a:xfrm>
          <a:off x="328890" y="1577880"/>
          <a:ext cx="598566" cy="5979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B9037-CF50-4AB4-BDA0-8C6577DC452F}">
      <dsp:nvSpPr>
        <dsp:cNvPr id="0" name=""/>
        <dsp:cNvSpPr/>
      </dsp:nvSpPr>
      <dsp:spPr>
        <a:xfrm>
          <a:off x="1256347" y="1333251"/>
          <a:ext cx="4716991" cy="108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Closing one run has a negligible impact on ticket prices and revenue. Closing two or three </a:t>
          </a:r>
          <a:r>
            <a:rPr lang="en-US" sz="1600" i="1" kern="1200" dirty="0"/>
            <a:t>Runs</a:t>
          </a:r>
          <a:r>
            <a:rPr lang="en-US" sz="1600" kern="1200" dirty="0"/>
            <a:t> results in a noticeable decline in both ticket prices and revenue. If closing three runs, it is advisable to close four or five as there is no further decrease in ticket prices.</a:t>
          </a:r>
        </a:p>
      </dsp:txBody>
      <dsp:txXfrm>
        <a:off x="1256347" y="1333251"/>
        <a:ext cx="4716991" cy="1088303"/>
      </dsp:txXfrm>
    </dsp:sp>
    <dsp:sp modelId="{DE7B2700-CBE9-4D2D-AE36-E4258DA20DB1}">
      <dsp:nvSpPr>
        <dsp:cNvPr id="0" name=""/>
        <dsp:cNvSpPr/>
      </dsp:nvSpPr>
      <dsp:spPr>
        <a:xfrm>
          <a:off x="0" y="2663400"/>
          <a:ext cx="6319954" cy="10872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CD344-5DFF-4859-B132-4A4F631D517F}">
      <dsp:nvSpPr>
        <dsp:cNvPr id="0" name=""/>
        <dsp:cNvSpPr/>
      </dsp:nvSpPr>
      <dsp:spPr>
        <a:xfrm>
          <a:off x="328890" y="2908029"/>
          <a:ext cx="598566" cy="5979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ED288-A78D-4E30-ABE7-80BC2AC58296}">
      <dsp:nvSpPr>
        <dsp:cNvPr id="0" name=""/>
        <dsp:cNvSpPr/>
      </dsp:nvSpPr>
      <dsp:spPr>
        <a:xfrm>
          <a:off x="1256347" y="2663400"/>
          <a:ext cx="4716991" cy="108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Closing six or more runs leads to a significant revenue reduction due to a substantial drop in ticket prices.</a:t>
          </a:r>
        </a:p>
      </dsp:txBody>
      <dsp:txXfrm>
        <a:off x="1256347" y="2663400"/>
        <a:ext cx="4716991" cy="1088303"/>
      </dsp:txXfrm>
    </dsp:sp>
    <dsp:sp modelId="{86A7480E-6100-4101-9E0C-067AE856184B}">
      <dsp:nvSpPr>
        <dsp:cNvPr id="0" name=""/>
        <dsp:cNvSpPr/>
      </dsp:nvSpPr>
      <dsp:spPr>
        <a:xfrm>
          <a:off x="0" y="3993549"/>
          <a:ext cx="6319954" cy="10872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CA41D-ECB8-4CF0-A6C0-3CB4FBF96238}">
      <dsp:nvSpPr>
        <dsp:cNvPr id="0" name=""/>
        <dsp:cNvSpPr/>
      </dsp:nvSpPr>
      <dsp:spPr>
        <a:xfrm>
          <a:off x="328890" y="4238178"/>
          <a:ext cx="598566" cy="5979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D5DEB-B824-4EAB-BD89-90A23418B7F3}">
      <dsp:nvSpPr>
        <dsp:cNvPr id="0" name=""/>
        <dsp:cNvSpPr/>
      </dsp:nvSpPr>
      <dsp:spPr>
        <a:xfrm>
          <a:off x="1256347" y="3993549"/>
          <a:ext cx="4716991" cy="108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Recommend rotating the closure of up to five least-used runs to optimize operational efficiency without major revenue impacts.</a:t>
          </a:r>
        </a:p>
      </dsp:txBody>
      <dsp:txXfrm>
        <a:off x="1256347" y="3993549"/>
        <a:ext cx="4716991" cy="10883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549A5-53AE-4B10-9065-D5631A58922D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E1B64-935E-4C81-86DB-438A834F2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E1B64-935E-4C81-86DB-438A834F2F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4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95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0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94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8535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99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39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79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06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9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7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5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3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00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6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96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7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4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40534B6-48FB-487F-B698-53311A4D83C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BCE22B1-8F81-4BB9-A0AE-CCE79F4ED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2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jpe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3.jpe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44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oto provided by Whitefish Mountain Resort">
            <a:extLst>
              <a:ext uri="{FF2B5EF4-FFF2-40B4-BE49-F238E27FC236}">
                <a16:creationId xmlns:a16="http://schemas.microsoft.com/office/drawing/2014/main" id="{5533AFEA-CFDD-4BC3-F9FC-98C7D775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878" b="29011"/>
          <a:stretch>
            <a:fillRect/>
          </a:stretch>
        </p:blipFill>
        <p:spPr>
          <a:xfrm>
            <a:off x="18" y="9"/>
            <a:ext cx="12191978" cy="419098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7A3CDFB-28BF-97BC-6084-F4DC997120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9858" y="4170560"/>
            <a:ext cx="9899907" cy="1439795"/>
          </a:xfrm>
          <a:effectLst>
            <a:outerShdw dist="27944" dir="5400000" algn="tl">
              <a:srgbClr val="000000">
                <a:alpha val="32000"/>
              </a:srgbClr>
            </a:outerShdw>
          </a:effectLst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5000" b="1" dirty="0">
                <a:solidFill>
                  <a:srgbClr val="0F6FC6"/>
                </a:solidFill>
              </a:rPr>
              <a:t>Big mountain resort</a:t>
            </a:r>
            <a:br>
              <a:rPr lang="en-US" sz="3700" b="1" dirty="0">
                <a:solidFill>
                  <a:srgbClr val="0F6FC6"/>
                </a:solidFill>
              </a:rPr>
            </a:br>
            <a:r>
              <a:rPr lang="en-US" sz="3700" b="1" dirty="0">
                <a:solidFill>
                  <a:srgbClr val="0F6FC6"/>
                </a:solidFill>
              </a:rPr>
              <a:t>Price analysis report</a:t>
            </a:r>
            <a:endParaRPr lang="en-US" sz="6700" b="1" dirty="0">
              <a:solidFill>
                <a:srgbClr val="0F6FC6"/>
              </a:solidFill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4EDEAB8-9A74-47EA-E5E0-35A04A3FD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29794" y="5675287"/>
            <a:ext cx="8689972" cy="535938"/>
          </a:xfrm>
        </p:spPr>
        <p:txBody>
          <a:bodyPr/>
          <a:lstStyle/>
          <a:p>
            <a:pPr lvl="0"/>
            <a:r>
              <a:rPr lang="en-US" sz="2200">
                <a:solidFill>
                  <a:srgbClr val="7030A0"/>
                </a:solidFill>
              </a:rPr>
              <a:t>Presented by: Prakash Parajuli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4E5092-C057-8447-75B0-B4428DD5F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2">
            <a:alphaModFix amt="8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7180">
            <a:extLst>
              <a:ext uri="{FF2B5EF4-FFF2-40B4-BE49-F238E27FC236}">
                <a16:creationId xmlns:a16="http://schemas.microsoft.com/office/drawing/2014/main" id="{F54D3237-6D75-CBE5-1E68-B74C04BE8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E4B5B2-80DF-DA04-613F-424709873EE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 t="11596" b="13404"/>
          <a:stretch>
            <a:fillRect/>
          </a:stretch>
        </p:blipFill>
        <p:spPr>
          <a:xfrm>
            <a:off x="18" y="9"/>
            <a:ext cx="12191978" cy="685799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7182">
            <a:extLst>
              <a:ext uri="{FF2B5EF4-FFF2-40B4-BE49-F238E27FC236}">
                <a16:creationId xmlns:a16="http://schemas.microsoft.com/office/drawing/2014/main" id="{135F6E13-1BC0-4B93-1D48-A5E56D799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0E3240F-9845-7823-E727-2FDCD8D1F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1038228" y="819146"/>
            <a:ext cx="10037606" cy="4972050"/>
          </a:xfrm>
          <a:custGeom>
            <a:avLst>
              <a:gd name="f0" fmla="val 936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000000">
              <a:alpha val="75000"/>
            </a:srgbClr>
          </a:solidFill>
          <a:ln w="82552" cap="flat">
            <a:solidFill>
              <a:srgbClr val="EAEAEA"/>
            </a:solidFill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grpSp>
        <p:nvGrpSpPr>
          <p:cNvPr id="7" name="TextBox 5">
            <a:extLst>
              <a:ext uri="{FF2B5EF4-FFF2-40B4-BE49-F238E27FC236}">
                <a16:creationId xmlns:a16="http://schemas.microsoft.com/office/drawing/2014/main" id="{3AA19F23-397F-B2C5-7FC8-D93941210A12}"/>
              </a:ext>
            </a:extLst>
          </p:cNvPr>
          <p:cNvGrpSpPr/>
          <p:nvPr/>
        </p:nvGrpSpPr>
        <p:grpSpPr>
          <a:xfrm>
            <a:off x="1480514" y="2220711"/>
            <a:ext cx="9153025" cy="2185434"/>
            <a:chOff x="1480514" y="2220711"/>
            <a:chExt cx="9153025" cy="218543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F5597D0-E30C-FE2E-B22B-990C37B744EF}"/>
                </a:ext>
              </a:extLst>
            </p:cNvPr>
            <p:cNvSpPr/>
            <p:nvPr/>
          </p:nvSpPr>
          <p:spPr>
            <a:xfrm>
              <a:off x="1480514" y="2220711"/>
              <a:ext cx="793452" cy="79345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09DD9"/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Rectangle 8" descr="Question mark">
              <a:extLst>
                <a:ext uri="{FF2B5EF4-FFF2-40B4-BE49-F238E27FC236}">
                  <a16:creationId xmlns:a16="http://schemas.microsoft.com/office/drawing/2014/main" id="{998AB23B-E609-17EA-A512-AE31DFE64E30}"/>
                </a:ext>
              </a:extLst>
            </p:cNvPr>
            <p:cNvSpPr/>
            <p:nvPr/>
          </p:nvSpPr>
          <p:spPr>
            <a:xfrm>
              <a:off x="1647145" y="2387342"/>
              <a:ext cx="460199" cy="460199"/>
            </a:xfrm>
            <a:prstGeom prst="rect">
              <a:avLst/>
            </a:prstGeom>
            <a:blipFill>
              <a:blip r:embed="rId5">
                <a:alphaModFix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1AE953-55E7-DEE0-AB50-6F5DC2EA7209}"/>
                </a:ext>
              </a:extLst>
            </p:cNvPr>
            <p:cNvSpPr/>
            <p:nvPr/>
          </p:nvSpPr>
          <p:spPr>
            <a:xfrm>
              <a:off x="2443990" y="2220711"/>
              <a:ext cx="1870277" cy="7934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70276"/>
                <a:gd name="f7" fmla="val 793450"/>
                <a:gd name="f8" fmla="+- 0 0 -90"/>
                <a:gd name="f9" fmla="*/ f3 1 1870276"/>
                <a:gd name="f10" fmla="*/ f4 1 793450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870276"/>
                <a:gd name="f19" fmla="*/ f15 1 793450"/>
                <a:gd name="f20" fmla="*/ 0 f16 1"/>
                <a:gd name="f21" fmla="*/ 0 f15 1"/>
                <a:gd name="f22" fmla="*/ 1870276 f16 1"/>
                <a:gd name="f23" fmla="*/ 793450 f15 1"/>
                <a:gd name="f24" fmla="+- f17 0 f1"/>
                <a:gd name="f25" fmla="*/ f20 1 1870276"/>
                <a:gd name="f26" fmla="*/ f21 1 793450"/>
                <a:gd name="f27" fmla="*/ f22 1 1870276"/>
                <a:gd name="f28" fmla="*/ f23 1 793450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870276" h="79345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71120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1200" cap="none" spc="0" baseline="0">
                  <a:solidFill>
                    <a:srgbClr val="009DD9"/>
                  </a:solidFill>
                  <a:uFillTx/>
                  <a:latin typeface="Tw Cen MT"/>
                </a:rPr>
                <a:t>Problem Statement:</a:t>
              </a:r>
              <a:endParaRPr lang="en-US" sz="1600" b="0" i="0" u="none" strike="noStrike" kern="1200" cap="none" spc="0" baseline="0">
                <a:solidFill>
                  <a:srgbClr val="009DD9"/>
                </a:solidFill>
                <a:uFillTx/>
                <a:latin typeface="Tw Cen M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583D24-C181-4C8E-9262-AEBD4A930BA4}"/>
                </a:ext>
              </a:extLst>
            </p:cNvPr>
            <p:cNvSpPr/>
            <p:nvPr/>
          </p:nvSpPr>
          <p:spPr>
            <a:xfrm>
              <a:off x="4640150" y="2220711"/>
              <a:ext cx="793452" cy="79345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2A8D9"/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Rectangle 11" descr="Add">
              <a:extLst>
                <a:ext uri="{FF2B5EF4-FFF2-40B4-BE49-F238E27FC236}">
                  <a16:creationId xmlns:a16="http://schemas.microsoft.com/office/drawing/2014/main" id="{3F01612D-9D25-F19E-2C91-E1B778A6C9E8}"/>
                </a:ext>
              </a:extLst>
            </p:cNvPr>
            <p:cNvSpPr/>
            <p:nvPr/>
          </p:nvSpPr>
          <p:spPr>
            <a:xfrm>
              <a:off x="4806772" y="2387342"/>
              <a:ext cx="460199" cy="460199"/>
            </a:xfrm>
            <a:prstGeom prst="rect">
              <a:avLst/>
            </a:prstGeom>
            <a:blipFill>
              <a:blip r:embed="rId7">
                <a:alphaModFix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CAB02D-930D-A049-820C-4B2826B2ED54}"/>
                </a:ext>
              </a:extLst>
            </p:cNvPr>
            <p:cNvSpPr/>
            <p:nvPr/>
          </p:nvSpPr>
          <p:spPr>
            <a:xfrm>
              <a:off x="5603626" y="2220711"/>
              <a:ext cx="1870277" cy="7934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70276"/>
                <a:gd name="f7" fmla="val 793450"/>
                <a:gd name="f8" fmla="+- 0 0 -90"/>
                <a:gd name="f9" fmla="*/ f3 1 1870276"/>
                <a:gd name="f10" fmla="*/ f4 1 793450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870276"/>
                <a:gd name="f19" fmla="*/ f15 1 793450"/>
                <a:gd name="f20" fmla="*/ 0 f16 1"/>
                <a:gd name="f21" fmla="*/ 0 f15 1"/>
                <a:gd name="f22" fmla="*/ 1870276 f16 1"/>
                <a:gd name="f23" fmla="*/ 793450 f15 1"/>
                <a:gd name="f24" fmla="+- f17 0 f1"/>
                <a:gd name="f25" fmla="*/ f20 1 1870276"/>
                <a:gd name="f26" fmla="*/ f21 1 793450"/>
                <a:gd name="f27" fmla="*/ f22 1 1870276"/>
                <a:gd name="f28" fmla="*/ f23 1 793450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870276" h="79345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71120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02A8D9"/>
                  </a:solidFill>
                  <a:uFillTx/>
                  <a:latin typeface="Tw Cen MT"/>
                </a:rPr>
                <a:t>Increased Operating Costs: </a:t>
              </a:r>
              <a:br>
                <a:rPr lang="en-US" sz="1600" b="0" i="0" u="none" strike="noStrike" kern="1200" cap="none" spc="0" baseline="0" dirty="0">
                  <a:solidFill>
                    <a:srgbClr val="02A8D9"/>
                  </a:solidFill>
                  <a:uFillTx/>
                  <a:latin typeface="Tw Cen MT"/>
                </a:rPr>
              </a:br>
              <a:r>
                <a:rPr lang="en-US" sz="1600" b="0" i="0" u="none" strike="noStrike" kern="1200" cap="none" spc="0" baseline="0" dirty="0">
                  <a:solidFill>
                    <a:srgbClr val="02A8D9"/>
                  </a:solidFill>
                  <a:uFillTx/>
                  <a:latin typeface="Tw Cen MT"/>
                </a:rPr>
                <a:t>$1.54 million due to recent chairlift addition.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324DAE-5CAF-C04D-5BDA-EF8D5DB2F5BB}"/>
                </a:ext>
              </a:extLst>
            </p:cNvPr>
            <p:cNvSpPr/>
            <p:nvPr/>
          </p:nvSpPr>
          <p:spPr>
            <a:xfrm>
              <a:off x="7799786" y="2220711"/>
              <a:ext cx="793452" cy="79345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4B2D9"/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Rectangle 14" descr="Hike">
              <a:extLst>
                <a:ext uri="{FF2B5EF4-FFF2-40B4-BE49-F238E27FC236}">
                  <a16:creationId xmlns:a16="http://schemas.microsoft.com/office/drawing/2014/main" id="{7D05DDBE-7218-08F2-15C6-87D02D65F00C}"/>
                </a:ext>
              </a:extLst>
            </p:cNvPr>
            <p:cNvSpPr/>
            <p:nvPr/>
          </p:nvSpPr>
          <p:spPr>
            <a:xfrm>
              <a:off x="7966408" y="2387342"/>
              <a:ext cx="460199" cy="460199"/>
            </a:xfrm>
            <a:prstGeom prst="rect">
              <a:avLst/>
            </a:prstGeom>
            <a:blipFill>
              <a:blip r:embed="rId9">
                <a:alphaModFix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D70D13-199A-A3A4-B31B-6EC1A8AFB662}"/>
                </a:ext>
              </a:extLst>
            </p:cNvPr>
            <p:cNvSpPr/>
            <p:nvPr/>
          </p:nvSpPr>
          <p:spPr>
            <a:xfrm>
              <a:off x="8763262" y="2220711"/>
              <a:ext cx="1870277" cy="7934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70276"/>
                <a:gd name="f7" fmla="val 793450"/>
                <a:gd name="f8" fmla="+- 0 0 -90"/>
                <a:gd name="f9" fmla="*/ f3 1 1870276"/>
                <a:gd name="f10" fmla="*/ f4 1 793450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870276"/>
                <a:gd name="f19" fmla="*/ f15 1 793450"/>
                <a:gd name="f20" fmla="*/ 0 f16 1"/>
                <a:gd name="f21" fmla="*/ 0 f15 1"/>
                <a:gd name="f22" fmla="*/ 1870276 f16 1"/>
                <a:gd name="f23" fmla="*/ 793450 f15 1"/>
                <a:gd name="f24" fmla="+- f17 0 f1"/>
                <a:gd name="f25" fmla="*/ f20 1 1870276"/>
                <a:gd name="f26" fmla="*/ f21 1 793450"/>
                <a:gd name="f27" fmla="*/ f22 1 1870276"/>
                <a:gd name="f28" fmla="*/ f23 1 793450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870276" h="79345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71120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>
                  <a:solidFill>
                    <a:srgbClr val="04B2D9"/>
                  </a:solidFill>
                  <a:uFillTx/>
                  <a:latin typeface="Tw Cen MT"/>
                </a:rPr>
                <a:t>Underutilized Premium Pricing: </a:t>
              </a:r>
              <a:br>
                <a:rPr lang="en-US" sz="1600" b="0" i="0" u="none" strike="noStrike" kern="1200" cap="none" spc="0" baseline="0">
                  <a:solidFill>
                    <a:srgbClr val="04B2D9"/>
                  </a:solidFill>
                  <a:uFillTx/>
                  <a:latin typeface="Tw Cen MT"/>
                </a:rPr>
              </a:br>
              <a:r>
                <a:rPr lang="en-US" sz="1600" b="0" i="0" u="none" strike="noStrike" kern="1200" cap="none" spc="0" baseline="0">
                  <a:solidFill>
                    <a:srgbClr val="04B2D9"/>
                  </a:solidFill>
                  <a:uFillTx/>
                  <a:latin typeface="Tw Cen MT"/>
                </a:rPr>
                <a:t>Does not maximize features like National Park views, 105 trails, and 350,000 annual visitors.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7339D-74D6-5A58-C13E-0C14DA3BF48A}"/>
                </a:ext>
              </a:extLst>
            </p:cNvPr>
            <p:cNvSpPr/>
            <p:nvPr/>
          </p:nvSpPr>
          <p:spPr>
            <a:xfrm>
              <a:off x="1480514" y="3612693"/>
              <a:ext cx="793452" cy="79345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6BCD9"/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Rectangle 17" descr="Target">
              <a:extLst>
                <a:ext uri="{FF2B5EF4-FFF2-40B4-BE49-F238E27FC236}">
                  <a16:creationId xmlns:a16="http://schemas.microsoft.com/office/drawing/2014/main" id="{CAD2E073-813A-8BA2-0312-15BAE2A9929E}"/>
                </a:ext>
              </a:extLst>
            </p:cNvPr>
            <p:cNvSpPr/>
            <p:nvPr/>
          </p:nvSpPr>
          <p:spPr>
            <a:xfrm>
              <a:off x="1647145" y="3779315"/>
              <a:ext cx="460199" cy="460199"/>
            </a:xfrm>
            <a:prstGeom prst="rect">
              <a:avLst/>
            </a:prstGeom>
            <a:blipFill>
              <a:blip r:embed="rId11">
                <a:alphaModFix/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841583B-2B3A-3ACE-3D90-E2C7F6E787E5}"/>
                </a:ext>
              </a:extLst>
            </p:cNvPr>
            <p:cNvSpPr/>
            <p:nvPr/>
          </p:nvSpPr>
          <p:spPr>
            <a:xfrm>
              <a:off x="2443990" y="3612693"/>
              <a:ext cx="1870277" cy="7934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70276"/>
                <a:gd name="f7" fmla="val 793450"/>
                <a:gd name="f8" fmla="+- 0 0 -90"/>
                <a:gd name="f9" fmla="*/ f3 1 1870276"/>
                <a:gd name="f10" fmla="*/ f4 1 793450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870276"/>
                <a:gd name="f19" fmla="*/ f15 1 793450"/>
                <a:gd name="f20" fmla="*/ 0 f16 1"/>
                <a:gd name="f21" fmla="*/ 0 f15 1"/>
                <a:gd name="f22" fmla="*/ 1870276 f16 1"/>
                <a:gd name="f23" fmla="*/ 793450 f15 1"/>
                <a:gd name="f24" fmla="+- f17 0 f1"/>
                <a:gd name="f25" fmla="*/ f20 1 1870276"/>
                <a:gd name="f26" fmla="*/ f21 1 793450"/>
                <a:gd name="f27" fmla="*/ f22 1 1870276"/>
                <a:gd name="f28" fmla="*/ f23 1 793450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870276" h="79345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71120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1" i="0" u="none" strike="noStrike" kern="1200" cap="none" spc="0" baseline="0">
                  <a:solidFill>
                    <a:srgbClr val="06BCD9"/>
                  </a:solidFill>
                  <a:uFillTx/>
                  <a:latin typeface="Tw Cen MT"/>
                </a:rPr>
                <a:t>Objective:</a:t>
              </a:r>
              <a:endParaRPr lang="en-US" sz="1600" b="0" i="0" u="none" strike="noStrike" kern="1200" cap="none" spc="0" baseline="0">
                <a:solidFill>
                  <a:srgbClr val="06BCD9"/>
                </a:solidFill>
                <a:uFillTx/>
                <a:latin typeface="Tw Cen MT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54425-C8D2-BF38-650A-A29D77C37FE7}"/>
                </a:ext>
              </a:extLst>
            </p:cNvPr>
            <p:cNvSpPr/>
            <p:nvPr/>
          </p:nvSpPr>
          <p:spPr>
            <a:xfrm>
              <a:off x="4640150" y="3612693"/>
              <a:ext cx="793452" cy="79345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9C6D9"/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Rectangle 20" descr="Statistics">
              <a:extLst>
                <a:ext uri="{FF2B5EF4-FFF2-40B4-BE49-F238E27FC236}">
                  <a16:creationId xmlns:a16="http://schemas.microsoft.com/office/drawing/2014/main" id="{8770C84B-AEBC-0B46-EC2D-B41BC1D28BB9}"/>
                </a:ext>
              </a:extLst>
            </p:cNvPr>
            <p:cNvSpPr/>
            <p:nvPr/>
          </p:nvSpPr>
          <p:spPr>
            <a:xfrm>
              <a:off x="4806772" y="3779315"/>
              <a:ext cx="460199" cy="460199"/>
            </a:xfrm>
            <a:prstGeom prst="rect">
              <a:avLst/>
            </a:prstGeom>
            <a:blipFill>
              <a:blip r:embed="rId13">
                <a:alphaModFix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ACEE26F-4AC5-676C-FF69-840A4BA742E7}"/>
                </a:ext>
              </a:extLst>
            </p:cNvPr>
            <p:cNvSpPr/>
            <p:nvPr/>
          </p:nvSpPr>
          <p:spPr>
            <a:xfrm>
              <a:off x="5603626" y="3612693"/>
              <a:ext cx="1870277" cy="7934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70276"/>
                <a:gd name="f7" fmla="val 793450"/>
                <a:gd name="f8" fmla="+- 0 0 -90"/>
                <a:gd name="f9" fmla="*/ f3 1 1870276"/>
                <a:gd name="f10" fmla="*/ f4 1 793450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870276"/>
                <a:gd name="f19" fmla="*/ f15 1 793450"/>
                <a:gd name="f20" fmla="*/ 0 f16 1"/>
                <a:gd name="f21" fmla="*/ 0 f15 1"/>
                <a:gd name="f22" fmla="*/ 1870276 f16 1"/>
                <a:gd name="f23" fmla="*/ 793450 f15 1"/>
                <a:gd name="f24" fmla="+- f17 0 f1"/>
                <a:gd name="f25" fmla="*/ f20 1 1870276"/>
                <a:gd name="f26" fmla="*/ f21 1 793450"/>
                <a:gd name="f27" fmla="*/ f22 1 1870276"/>
                <a:gd name="f28" fmla="*/ f23 1 793450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870276" h="79345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71120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>
                  <a:solidFill>
                    <a:srgbClr val="09C6D9"/>
                  </a:solidFill>
                  <a:uFillTx/>
                  <a:latin typeface="Tw Cen MT"/>
                </a:rPr>
                <a:t>Develop Data-Driven Pricing Model: </a:t>
              </a:r>
              <a:br>
                <a:rPr lang="en-US" sz="1600" b="0" i="0" u="none" strike="noStrike" kern="1200" cap="none" spc="0" baseline="0">
                  <a:solidFill>
                    <a:srgbClr val="09C6D9"/>
                  </a:solidFill>
                  <a:uFillTx/>
                  <a:latin typeface="Tw Cen MT"/>
                </a:rPr>
              </a:br>
              <a:r>
                <a:rPr lang="en-US" sz="1600" b="0" i="0" u="none" strike="noStrike" kern="1200" cap="none" spc="0" baseline="0">
                  <a:solidFill>
                    <a:srgbClr val="09C6D9"/>
                  </a:solidFill>
                  <a:uFillTx/>
                  <a:latin typeface="Tw Cen MT"/>
                </a:rPr>
                <a:t>Reflect facility value accurately.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295D67-3DEA-1D9E-6880-602FA548EEE3}"/>
                </a:ext>
              </a:extLst>
            </p:cNvPr>
            <p:cNvSpPr/>
            <p:nvPr/>
          </p:nvSpPr>
          <p:spPr>
            <a:xfrm>
              <a:off x="7799786" y="3612693"/>
              <a:ext cx="793452" cy="79345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0BD0D9"/>
            </a:solid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Rectangle 23" descr="Maze">
              <a:extLst>
                <a:ext uri="{FF2B5EF4-FFF2-40B4-BE49-F238E27FC236}">
                  <a16:creationId xmlns:a16="http://schemas.microsoft.com/office/drawing/2014/main" id="{81508B60-3D91-5152-3C8D-7E8109724D7E}"/>
                </a:ext>
              </a:extLst>
            </p:cNvPr>
            <p:cNvSpPr/>
            <p:nvPr/>
          </p:nvSpPr>
          <p:spPr>
            <a:xfrm>
              <a:off x="7966408" y="3779315"/>
              <a:ext cx="460199" cy="460199"/>
            </a:xfrm>
            <a:prstGeom prst="rect">
              <a:avLst/>
            </a:prstGeom>
            <a:blipFill>
              <a:blip r:embed="rId15">
                <a:alphaModFix/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 cap="flat">
              <a:noFill/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C1F28C-86CC-0EFC-D575-6422D60092C5}"/>
                </a:ext>
              </a:extLst>
            </p:cNvPr>
            <p:cNvSpPr/>
            <p:nvPr/>
          </p:nvSpPr>
          <p:spPr>
            <a:xfrm>
              <a:off x="8763262" y="3612693"/>
              <a:ext cx="1870277" cy="7934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70276"/>
                <a:gd name="f7" fmla="val 793450"/>
                <a:gd name="f8" fmla="+- 0 0 -90"/>
                <a:gd name="f9" fmla="*/ f3 1 1870276"/>
                <a:gd name="f10" fmla="*/ f4 1 793450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1870276"/>
                <a:gd name="f19" fmla="*/ f15 1 793450"/>
                <a:gd name="f20" fmla="*/ 0 f16 1"/>
                <a:gd name="f21" fmla="*/ 0 f15 1"/>
                <a:gd name="f22" fmla="*/ 1870276 f16 1"/>
                <a:gd name="f23" fmla="*/ 793450 f15 1"/>
                <a:gd name="f24" fmla="+- f17 0 f1"/>
                <a:gd name="f25" fmla="*/ f20 1 1870276"/>
                <a:gd name="f26" fmla="*/ f21 1 793450"/>
                <a:gd name="f27" fmla="*/ f22 1 1870276"/>
                <a:gd name="f28" fmla="*/ f23 1 793450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1870276" h="793450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noFill/>
            <a:ln cap="flat">
              <a:noFill/>
              <a:prstDash val="solid"/>
            </a:ln>
          </p:spPr>
          <p:txBody>
            <a:bodyPr vert="horz" wrap="square" lIns="0" tIns="0" rIns="0" bIns="0" anchor="ctr" anchorCtr="0" compatLnSpc="1">
              <a:noAutofit/>
            </a:bodyPr>
            <a:lstStyle/>
            <a:p>
              <a:pPr marL="0" marR="0" lvl="0" indent="0" algn="l" defTabSz="711202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>
                  <a:solidFill>
                    <a:srgbClr val="0BD0D9"/>
                  </a:solidFill>
                  <a:uFillTx/>
                  <a:latin typeface="Tw Cen MT"/>
                </a:rPr>
                <a:t>Explore Revenue Optimization:</a:t>
              </a:r>
              <a:br>
                <a:rPr lang="en-US" sz="1600" b="0" i="0" u="none" strike="noStrike" kern="1200" cap="none" spc="0" baseline="0">
                  <a:solidFill>
                    <a:srgbClr val="0BD0D9"/>
                  </a:solidFill>
                  <a:uFillTx/>
                  <a:latin typeface="Tw Cen MT"/>
                </a:rPr>
              </a:br>
              <a:r>
                <a:rPr lang="en-US" sz="1600" b="0" i="0" u="none" strike="noStrike" kern="1200" cap="none" spc="0" baseline="0">
                  <a:solidFill>
                    <a:srgbClr val="0BD0D9"/>
                  </a:solidFill>
                  <a:uFillTx/>
                  <a:latin typeface="Tw Cen MT"/>
                </a:rPr>
                <a:t> Cost-saving measures and premium pricing strategies.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75E3885-55A0-FD5D-A1BA-8277166BA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2">
            <a:alphaModFix amt="8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187">
            <a:extLst>
              <a:ext uri="{FF2B5EF4-FFF2-40B4-BE49-F238E27FC236}">
                <a16:creationId xmlns:a16="http://schemas.microsoft.com/office/drawing/2014/main" id="{A2157FDA-6215-4436-92DB-19D4FE4E5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189">
            <a:extLst>
              <a:ext uri="{FF2B5EF4-FFF2-40B4-BE49-F238E27FC236}">
                <a16:creationId xmlns:a16="http://schemas.microsoft.com/office/drawing/2014/main" id="{23F52991-5A31-3F18-398D-EF18CE0E3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FBF5FF"/>
              </a:gs>
              <a:gs pos="100000">
                <a:srgbClr val="B8E3F9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FB28605-241A-953C-E370-D2AA0CE4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2" descr="Whitefish Mountain Resort">
            <a:extLst>
              <a:ext uri="{FF2B5EF4-FFF2-40B4-BE49-F238E27FC236}">
                <a16:creationId xmlns:a16="http://schemas.microsoft.com/office/drawing/2014/main" id="{40CF5242-8910-085F-6941-07472258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040" r="17444"/>
          <a:stretch>
            <a:fillRect/>
          </a:stretch>
        </p:blipFill>
        <p:spPr>
          <a:xfrm rot="16">
            <a:off x="8164193" y="618519"/>
            <a:ext cx="3341592" cy="5629887"/>
          </a:xfrm>
          <a:prstGeom prst="rect">
            <a:avLst/>
          </a:prstGeom>
          <a:noFill/>
          <a:ln w="82552" cap="sq">
            <a:solidFill>
              <a:srgbClr val="EAEAEA"/>
            </a:solidFill>
            <a:prstDash val="solid"/>
            <a:miter/>
          </a:ln>
        </p:spPr>
      </p:pic>
      <p:pic>
        <p:nvPicPr>
          <p:cNvPr id="7" name="Picture 6193">
            <a:extLst>
              <a:ext uri="{FF2B5EF4-FFF2-40B4-BE49-F238E27FC236}">
                <a16:creationId xmlns:a16="http://schemas.microsoft.com/office/drawing/2014/main" id="{23C5A3A9-2BBE-D415-3C10-BC19D19BF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2759A9BD-541B-3E9E-F200-51FFBD56819A}"/>
              </a:ext>
            </a:extLst>
          </p:cNvPr>
          <p:cNvSpPr txBox="1"/>
          <p:nvPr/>
        </p:nvSpPr>
        <p:spPr>
          <a:xfrm>
            <a:off x="1002987" y="395505"/>
            <a:ext cx="6564203" cy="15738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marL="0" marR="0" lvl="0" indent="0" algn="ctr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700" b="1" cap="all" dirty="0">
                <a:solidFill>
                  <a:srgbClr val="0F6FC6"/>
                </a:solidFill>
                <a:latin typeface="+mj-lt"/>
                <a:ea typeface="+mj-ea"/>
                <a:cs typeface="+mj-cs"/>
              </a:rPr>
              <a:t>Recommendation and key findings</a:t>
            </a:r>
          </a:p>
        </p:txBody>
      </p:sp>
      <p:grpSp>
        <p:nvGrpSpPr>
          <p:cNvPr id="9" name="TextBox 14">
            <a:extLst>
              <a:ext uri="{FF2B5EF4-FFF2-40B4-BE49-F238E27FC236}">
                <a16:creationId xmlns:a16="http://schemas.microsoft.com/office/drawing/2014/main" id="{B18CD15E-AACC-F283-AD7D-194DB60A6C54}"/>
              </a:ext>
            </a:extLst>
          </p:cNvPr>
          <p:cNvGrpSpPr/>
          <p:nvPr/>
        </p:nvGrpSpPr>
        <p:grpSpPr>
          <a:xfrm>
            <a:off x="752514" y="2381234"/>
            <a:ext cx="6958117" cy="3890881"/>
            <a:chOff x="752514" y="2381234"/>
            <a:chExt cx="6958117" cy="389088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E00971-7BD2-C38B-4138-CD47A4C64549}"/>
                </a:ext>
              </a:extLst>
            </p:cNvPr>
            <p:cNvSpPr/>
            <p:nvPr/>
          </p:nvSpPr>
          <p:spPr>
            <a:xfrm>
              <a:off x="752514" y="2381234"/>
              <a:ext cx="2247439" cy="6742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7442"/>
                <a:gd name="f7" fmla="val 674232"/>
                <a:gd name="f8" fmla="+- 0 0 -90"/>
                <a:gd name="f9" fmla="*/ f3 1 2247442"/>
                <a:gd name="f10" fmla="*/ f4 1 674232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247442"/>
                <a:gd name="f19" fmla="*/ f15 1 674232"/>
                <a:gd name="f20" fmla="*/ 0 f16 1"/>
                <a:gd name="f21" fmla="*/ 0 f15 1"/>
                <a:gd name="f22" fmla="*/ 2247442 f16 1"/>
                <a:gd name="f23" fmla="*/ 674232 f15 1"/>
                <a:gd name="f24" fmla="+- f17 0 f1"/>
                <a:gd name="f25" fmla="*/ f20 1 2247442"/>
                <a:gd name="f26" fmla="*/ f21 1 674232"/>
                <a:gd name="f27" fmla="*/ f22 1 2247442"/>
                <a:gd name="f28" fmla="*/ f23 1 674232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247442" h="674232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7CCA62"/>
            </a:solidFill>
            <a:ln w="15873" cap="flat">
              <a:solidFill>
                <a:srgbClr val="7CCA62"/>
              </a:solidFill>
              <a:prstDash val="solid"/>
            </a:ln>
          </p:spPr>
          <p:txBody>
            <a:bodyPr vert="horz" wrap="square" lIns="177594" tIns="177594" rIns="177594" bIns="177594" anchor="ctr" anchorCtr="0" compatLnSpc="1">
              <a:noAutofit/>
            </a:bodyPr>
            <a:lstStyle/>
            <a:p>
              <a:pPr marL="0" marR="0" lvl="0" indent="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rPr>
                <a:t>Increase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3B45D7-ECBC-B4CB-7758-8F7869142AD3}"/>
                </a:ext>
              </a:extLst>
            </p:cNvPr>
            <p:cNvSpPr/>
            <p:nvPr/>
          </p:nvSpPr>
          <p:spPr>
            <a:xfrm>
              <a:off x="752514" y="3055467"/>
              <a:ext cx="2247439" cy="321664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7442"/>
                <a:gd name="f7" fmla="val 3216648"/>
                <a:gd name="f8" fmla="+- 0 0 -90"/>
                <a:gd name="f9" fmla="*/ f3 1 2247442"/>
                <a:gd name="f10" fmla="*/ f4 1 3216648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247442"/>
                <a:gd name="f19" fmla="*/ f15 1 3216648"/>
                <a:gd name="f20" fmla="*/ 0 f16 1"/>
                <a:gd name="f21" fmla="*/ 0 f15 1"/>
                <a:gd name="f22" fmla="*/ 2247442 f16 1"/>
                <a:gd name="f23" fmla="*/ 3216648 f15 1"/>
                <a:gd name="f24" fmla="+- f17 0 f1"/>
                <a:gd name="f25" fmla="*/ f20 1 2247442"/>
                <a:gd name="f26" fmla="*/ f21 1 3216648"/>
                <a:gd name="f27" fmla="*/ f22 1 2247442"/>
                <a:gd name="f28" fmla="*/ f23 1 3216648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247442" h="321664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D7ECD3">
                <a:alpha val="90000"/>
              </a:srgbClr>
            </a:solidFill>
            <a:ln w="15873" cap="flat">
              <a:solidFill>
                <a:srgbClr val="D7ECD3">
                  <a:alpha val="90000"/>
                </a:srgbClr>
              </a:solidFill>
              <a:prstDash val="solid"/>
            </a:ln>
          </p:spPr>
          <p:txBody>
            <a:bodyPr vert="horz" wrap="square" lIns="221998" tIns="221998" rIns="221998" bIns="221998" anchor="t" anchorCtr="0" compatLnSpc="1">
              <a:noAutofit/>
            </a:bodyPr>
            <a:lstStyle/>
            <a:p>
              <a:pPr marL="0" marR="0" lvl="0" indent="0" algn="l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900" b="0" i="0" u="none" strike="noStrike" kern="1200" cap="none" spc="0" baseline="0" dirty="0">
                  <a:solidFill>
                    <a:srgbClr val="000000"/>
                  </a:solidFill>
                  <a:uFillTx/>
                  <a:latin typeface="Tw Cen MT"/>
                </a:rPr>
                <a:t>Increase ticket prices gradually to $95.87 from $81.00 </a:t>
              </a:r>
            </a:p>
            <a:p>
              <a:pPr marL="114300" marR="0" lvl="1" indent="-114300" algn="l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 dirty="0">
                  <a:solidFill>
                    <a:srgbClr val="000000"/>
                  </a:solidFill>
                  <a:uFillTx/>
                  <a:latin typeface="Tw Cen MT"/>
                </a:rPr>
                <a:t>Current pricing of $81 is based on premium-above-average pricing approach and doesn’t consider its competitiveness  with respect to its national standing.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37FC0F-C21C-CAC5-16E2-4D7E5F5FAA62}"/>
                </a:ext>
              </a:extLst>
            </p:cNvPr>
            <p:cNvSpPr/>
            <p:nvPr/>
          </p:nvSpPr>
          <p:spPr>
            <a:xfrm>
              <a:off x="3107853" y="2381234"/>
              <a:ext cx="2247439" cy="6742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7442"/>
                <a:gd name="f7" fmla="val 674232"/>
                <a:gd name="f8" fmla="+- 0 0 -90"/>
                <a:gd name="f9" fmla="*/ f3 1 2247442"/>
                <a:gd name="f10" fmla="*/ f4 1 674232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247442"/>
                <a:gd name="f19" fmla="*/ f15 1 674232"/>
                <a:gd name="f20" fmla="*/ 0 f16 1"/>
                <a:gd name="f21" fmla="*/ 0 f15 1"/>
                <a:gd name="f22" fmla="*/ 2247442 f16 1"/>
                <a:gd name="f23" fmla="*/ 674232 f15 1"/>
                <a:gd name="f24" fmla="+- f17 0 f1"/>
                <a:gd name="f25" fmla="*/ f20 1 2247442"/>
                <a:gd name="f26" fmla="*/ f21 1 674232"/>
                <a:gd name="f27" fmla="*/ f22 1 2247442"/>
                <a:gd name="f28" fmla="*/ f23 1 674232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247442" h="674232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8EC656"/>
            </a:solidFill>
            <a:ln w="15873" cap="flat">
              <a:solidFill>
                <a:srgbClr val="8EC656"/>
              </a:solidFill>
              <a:prstDash val="solid"/>
            </a:ln>
          </p:spPr>
          <p:txBody>
            <a:bodyPr vert="horz" wrap="square" lIns="177594" tIns="177594" rIns="177594" bIns="177594" anchor="ctr" anchorCtr="0" compatLnSpc="1">
              <a:noAutofit/>
            </a:bodyPr>
            <a:lstStyle/>
            <a:p>
              <a:pPr marL="0" marR="0" lvl="0" indent="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rPr>
                <a:t>Consider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8EA97C-BD0D-ABCF-9F52-15636BB88BC4}"/>
                </a:ext>
              </a:extLst>
            </p:cNvPr>
            <p:cNvSpPr/>
            <p:nvPr/>
          </p:nvSpPr>
          <p:spPr>
            <a:xfrm>
              <a:off x="3107853" y="3055467"/>
              <a:ext cx="2247439" cy="321664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7442"/>
                <a:gd name="f7" fmla="val 3216648"/>
                <a:gd name="f8" fmla="+- 0 0 -90"/>
                <a:gd name="f9" fmla="*/ f3 1 2247442"/>
                <a:gd name="f10" fmla="*/ f4 1 3216648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247442"/>
                <a:gd name="f19" fmla="*/ f15 1 3216648"/>
                <a:gd name="f20" fmla="*/ 0 f16 1"/>
                <a:gd name="f21" fmla="*/ 0 f15 1"/>
                <a:gd name="f22" fmla="*/ 2247442 f16 1"/>
                <a:gd name="f23" fmla="*/ 3216648 f15 1"/>
                <a:gd name="f24" fmla="+- f17 0 f1"/>
                <a:gd name="f25" fmla="*/ f20 1 2247442"/>
                <a:gd name="f26" fmla="*/ f21 1 3216648"/>
                <a:gd name="f27" fmla="*/ f22 1 2247442"/>
                <a:gd name="f28" fmla="*/ f23 1 3216648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247442" h="321664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DCEAD1">
                <a:alpha val="90000"/>
              </a:srgbClr>
            </a:solidFill>
            <a:ln w="15873" cap="flat">
              <a:solidFill>
                <a:srgbClr val="DCEAD1">
                  <a:alpha val="90000"/>
                </a:srgbClr>
              </a:solidFill>
              <a:prstDash val="solid"/>
            </a:ln>
          </p:spPr>
          <p:txBody>
            <a:bodyPr vert="horz" wrap="square" lIns="221998" tIns="221998" rIns="221998" bIns="221998" anchor="t" anchorCtr="0" compatLnSpc="1">
              <a:noAutofit/>
            </a:bodyPr>
            <a:lstStyle/>
            <a:p>
              <a:pPr marL="0" marR="0" lvl="0" indent="0" algn="l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900" b="0" i="0" u="none" strike="noStrike" kern="1200" cap="none" spc="0" baseline="0">
                  <a:solidFill>
                    <a:srgbClr val="000000"/>
                  </a:solidFill>
                  <a:uFillTx/>
                  <a:latin typeface="Tw Cen MT"/>
                </a:rPr>
                <a:t>Consider expanding the vertical drop by 150 foot</a:t>
              </a:r>
            </a:p>
            <a:p>
              <a:pPr marL="114300" marR="0" lvl="1" indent="-114300" algn="l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000000"/>
                  </a:solidFill>
                  <a:uFillTx/>
                  <a:latin typeface="Tw Cen MT"/>
                </a:rPr>
                <a:t>Will support a further increase in ticket price by $2.0. This will potentially add $3.47 million revenue. 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D0ADEB0-F621-5385-A1D3-FF9A73C9DFF1}"/>
                </a:ext>
              </a:extLst>
            </p:cNvPr>
            <p:cNvSpPr/>
            <p:nvPr/>
          </p:nvSpPr>
          <p:spPr>
            <a:xfrm>
              <a:off x="5463192" y="2381234"/>
              <a:ext cx="2247439" cy="6742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7442"/>
                <a:gd name="f7" fmla="val 674232"/>
                <a:gd name="f8" fmla="+- 0 0 -90"/>
                <a:gd name="f9" fmla="*/ f3 1 2247442"/>
                <a:gd name="f10" fmla="*/ f4 1 674232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247442"/>
                <a:gd name="f19" fmla="*/ f15 1 674232"/>
                <a:gd name="f20" fmla="*/ 0 f16 1"/>
                <a:gd name="f21" fmla="*/ 0 f15 1"/>
                <a:gd name="f22" fmla="*/ 2247442 f16 1"/>
                <a:gd name="f23" fmla="*/ 674232 f15 1"/>
                <a:gd name="f24" fmla="+- f17 0 f1"/>
                <a:gd name="f25" fmla="*/ f20 1 2247442"/>
                <a:gd name="f26" fmla="*/ f21 1 674232"/>
                <a:gd name="f27" fmla="*/ f22 1 2247442"/>
                <a:gd name="f28" fmla="*/ f23 1 674232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247442" h="674232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A5C249"/>
            </a:solidFill>
            <a:ln w="15873" cap="flat">
              <a:solidFill>
                <a:srgbClr val="A5C249"/>
              </a:solidFill>
              <a:prstDash val="solid"/>
            </a:ln>
          </p:spPr>
          <p:txBody>
            <a:bodyPr vert="horz" wrap="square" lIns="177594" tIns="177594" rIns="177594" bIns="177594" anchor="ctr" anchorCtr="0" compatLnSpc="1">
              <a:noAutofit/>
            </a:bodyPr>
            <a:lstStyle/>
            <a:p>
              <a:pPr marL="0" marR="0" lvl="0" indent="0" algn="l" defTabSz="111125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500" b="0" i="0" u="none" strike="noStrike" kern="1200" cap="none" spc="0" baseline="0">
                  <a:solidFill>
                    <a:srgbClr val="FFFFFF"/>
                  </a:solidFill>
                  <a:uFillTx/>
                  <a:latin typeface="Tw Cen MT"/>
                </a:rPr>
                <a:t>Remove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031C90-E6F6-7EEB-897B-15CAB6B87411}"/>
                </a:ext>
              </a:extLst>
            </p:cNvPr>
            <p:cNvSpPr/>
            <p:nvPr/>
          </p:nvSpPr>
          <p:spPr>
            <a:xfrm>
              <a:off x="5463192" y="3055467"/>
              <a:ext cx="2247439" cy="321664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247442"/>
                <a:gd name="f7" fmla="val 3216648"/>
                <a:gd name="f8" fmla="+- 0 0 -90"/>
                <a:gd name="f9" fmla="*/ f3 1 2247442"/>
                <a:gd name="f10" fmla="*/ f4 1 3216648"/>
                <a:gd name="f11" fmla="val f5"/>
                <a:gd name="f12" fmla="val f6"/>
                <a:gd name="f13" fmla="val f7"/>
                <a:gd name="f14" fmla="*/ f8 f0 1"/>
                <a:gd name="f15" fmla="+- f13 0 f11"/>
                <a:gd name="f16" fmla="+- f12 0 f11"/>
                <a:gd name="f17" fmla="*/ f14 1 f2"/>
                <a:gd name="f18" fmla="*/ f16 1 2247442"/>
                <a:gd name="f19" fmla="*/ f15 1 3216648"/>
                <a:gd name="f20" fmla="*/ 0 f16 1"/>
                <a:gd name="f21" fmla="*/ 0 f15 1"/>
                <a:gd name="f22" fmla="*/ 2247442 f16 1"/>
                <a:gd name="f23" fmla="*/ 3216648 f15 1"/>
                <a:gd name="f24" fmla="+- f17 0 f1"/>
                <a:gd name="f25" fmla="*/ f20 1 2247442"/>
                <a:gd name="f26" fmla="*/ f21 1 3216648"/>
                <a:gd name="f27" fmla="*/ f22 1 2247442"/>
                <a:gd name="f28" fmla="*/ f23 1 3216648"/>
                <a:gd name="f29" fmla="*/ f11 1 f18"/>
                <a:gd name="f30" fmla="*/ f12 1 f18"/>
                <a:gd name="f31" fmla="*/ f11 1 f19"/>
                <a:gd name="f32" fmla="*/ f13 1 f19"/>
                <a:gd name="f33" fmla="*/ f25 1 f18"/>
                <a:gd name="f34" fmla="*/ f26 1 f19"/>
                <a:gd name="f35" fmla="*/ f27 1 f18"/>
                <a:gd name="f36" fmla="*/ f28 1 f19"/>
                <a:gd name="f37" fmla="*/ f29 f9 1"/>
                <a:gd name="f38" fmla="*/ f30 f9 1"/>
                <a:gd name="f39" fmla="*/ f32 f10 1"/>
                <a:gd name="f40" fmla="*/ f31 f10 1"/>
                <a:gd name="f41" fmla="*/ f33 f9 1"/>
                <a:gd name="f42" fmla="*/ f34 f10 1"/>
                <a:gd name="f43" fmla="*/ f35 f9 1"/>
                <a:gd name="f44" fmla="*/ f36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4">
                  <a:pos x="f41" y="f42"/>
                </a:cxn>
                <a:cxn ang="f24">
                  <a:pos x="f43" y="f42"/>
                </a:cxn>
                <a:cxn ang="f24">
                  <a:pos x="f43" y="f44"/>
                </a:cxn>
                <a:cxn ang="f24">
                  <a:pos x="f41" y="f44"/>
                </a:cxn>
                <a:cxn ang="f24">
                  <a:pos x="f41" y="f42"/>
                </a:cxn>
              </a:cxnLst>
              <a:rect l="f37" t="f40" r="f38" b="f39"/>
              <a:pathLst>
                <a:path w="2247442" h="3216648">
                  <a:moveTo>
                    <a:pt x="f5" y="f5"/>
                  </a:moveTo>
                  <a:lnTo>
                    <a:pt x="f6" y="f5"/>
                  </a:lnTo>
                  <a:lnTo>
                    <a:pt x="f6" y="f7"/>
                  </a:lnTo>
                  <a:lnTo>
                    <a:pt x="f5" y="f7"/>
                  </a:lnTo>
                  <a:lnTo>
                    <a:pt x="f5" y="f5"/>
                  </a:lnTo>
                  <a:close/>
                </a:path>
              </a:pathLst>
            </a:custGeom>
            <a:solidFill>
              <a:srgbClr val="E1E9CF">
                <a:alpha val="90000"/>
              </a:srgbClr>
            </a:solidFill>
            <a:ln w="15873" cap="flat">
              <a:solidFill>
                <a:srgbClr val="E1E9CF">
                  <a:alpha val="90000"/>
                </a:srgbClr>
              </a:solidFill>
              <a:prstDash val="solid"/>
            </a:ln>
          </p:spPr>
          <p:txBody>
            <a:bodyPr vert="horz" wrap="square" lIns="221998" tIns="221998" rIns="221998" bIns="221998" anchor="t" anchorCtr="0" compatLnSpc="1">
              <a:noAutofit/>
            </a:bodyPr>
            <a:lstStyle/>
            <a:p>
              <a:pPr marL="0" marR="0" lvl="0" indent="0" algn="l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900" b="0" i="0" u="none" strike="noStrike" kern="1200" cap="none" spc="0" baseline="0">
                  <a:solidFill>
                    <a:srgbClr val="000000"/>
                  </a:solidFill>
                  <a:uFillTx/>
                  <a:latin typeface="Tw Cen MT"/>
                </a:rPr>
                <a:t>Remove underutilized runs not more than 5.</a:t>
              </a:r>
            </a:p>
            <a:p>
              <a:pPr marL="114300" marR="0" lvl="1" indent="-114300" algn="l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Char char="•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500" b="0" i="0" u="none" strike="noStrike" kern="1200" cap="none" spc="0" baseline="0">
                  <a:solidFill>
                    <a:srgbClr val="000000"/>
                  </a:solidFill>
                  <a:uFillTx/>
                  <a:latin typeface="Tw Cen MT"/>
                </a:rPr>
                <a:t>Big Mountain ranks second among Montana resorts and nineteenth nationally in run count and closing few run has negligible to small impact in ticket 	price.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1CF32B-6D7E-E518-6CB1-5EE4257C7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5">
            <a:extLst>
              <a:ext uri="{FF2B5EF4-FFF2-40B4-BE49-F238E27FC236}">
                <a16:creationId xmlns:a16="http://schemas.microsoft.com/office/drawing/2014/main" id="{C7325554-AE19-FFA6-7AA1-DFB52ABAB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27">
            <a:extLst>
              <a:ext uri="{FF2B5EF4-FFF2-40B4-BE49-F238E27FC236}">
                <a16:creationId xmlns:a16="http://schemas.microsoft.com/office/drawing/2014/main" id="{5720E732-C12D-5275-088B-EA31B43B3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919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8B8B8"/>
              </a:gs>
            </a:gsLst>
            <a:lin ang="5400000"/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F02135-9DF8-EE20-E184-A183CE868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2">
            <a:alphaModFix amt="7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CE10D107-E4C7-BA26-0F62-D80C5020B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Move="1" noResize="1"/>
          </p:cNvSpPr>
          <p:nvPr/>
        </p:nvSpPr>
        <p:spPr>
          <a:xfrm>
            <a:off x="8118582" y="618518"/>
            <a:ext cx="3427088" cy="5596018"/>
          </a:xfrm>
          <a:custGeom>
            <a:avLst>
              <a:gd name="f0" fmla="val 1045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FFFFFF"/>
          </a:solidFill>
          <a:ln w="82552" cap="sq">
            <a:solidFill>
              <a:srgbClr val="EAEAE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7" name="Picture 33">
            <a:extLst>
              <a:ext uri="{FF2B5EF4-FFF2-40B4-BE49-F238E27FC236}">
                <a16:creationId xmlns:a16="http://schemas.microsoft.com/office/drawing/2014/main" id="{6DAE8878-EC1A-CFD1-1359-398ED8471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Move="1" noResize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2" descr="skiing powder at Whitefish">
            <a:extLst>
              <a:ext uri="{FF2B5EF4-FFF2-40B4-BE49-F238E27FC236}">
                <a16:creationId xmlns:a16="http://schemas.microsoft.com/office/drawing/2014/main" id="{33CFA091-797B-696C-62AD-7A171E139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3964" b="18197"/>
          <a:stretch>
            <a:fillRect/>
          </a:stretch>
        </p:blipFill>
        <p:spPr>
          <a:xfrm>
            <a:off x="0" y="1280"/>
            <a:ext cx="8051163" cy="685671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2E7CEB3E-7147-27F3-0F05-4D9A5F40FAB2}"/>
              </a:ext>
            </a:extLst>
          </p:cNvPr>
          <p:cNvSpPr txBox="1"/>
          <p:nvPr/>
        </p:nvSpPr>
        <p:spPr>
          <a:xfrm>
            <a:off x="913778" y="640829"/>
            <a:ext cx="6564203" cy="15738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700" b="1" kern="0" cap="all" dirty="0">
                <a:solidFill>
                  <a:srgbClr val="0F6FC6"/>
                </a:solidFill>
                <a:latin typeface="+mj-lt"/>
                <a:ea typeface="+mj-ea"/>
                <a:cs typeface="+mj-cs"/>
              </a:rPr>
              <a:t>Modeling results and analysis</a:t>
            </a:r>
          </a:p>
        </p:txBody>
      </p:sp>
      <p:grpSp>
        <p:nvGrpSpPr>
          <p:cNvPr id="10" name="Diagram 18">
            <a:extLst>
              <a:ext uri="{FF2B5EF4-FFF2-40B4-BE49-F238E27FC236}">
                <a16:creationId xmlns:a16="http://schemas.microsoft.com/office/drawing/2014/main" id="{E981C818-4FAC-9F9B-4B3F-CC4024DED7AF}"/>
              </a:ext>
            </a:extLst>
          </p:cNvPr>
          <p:cNvGrpSpPr/>
          <p:nvPr/>
        </p:nvGrpSpPr>
        <p:grpSpPr>
          <a:xfrm>
            <a:off x="1479965" y="2368131"/>
            <a:ext cx="5431819" cy="3879223"/>
            <a:chOff x="1479965" y="2368131"/>
            <a:chExt cx="5431819" cy="387922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CD8835-A8F4-7146-8E2F-8E6D4F988D2B}"/>
                </a:ext>
              </a:extLst>
            </p:cNvPr>
            <p:cNvSpPr/>
            <p:nvPr/>
          </p:nvSpPr>
          <p:spPr>
            <a:xfrm>
              <a:off x="5443450" y="3846368"/>
              <a:ext cx="91440" cy="6770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1440"/>
                <a:gd name="f4" fmla="val 677037"/>
                <a:gd name="f5" fmla="val 45720"/>
                <a:gd name="f6" fmla="*/ f0 1 91440"/>
                <a:gd name="f7" fmla="*/ f1 1 677037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91440"/>
                <a:gd name="f14" fmla="*/ f11 1 677037"/>
                <a:gd name="f15" fmla="*/ 0 1 f13"/>
                <a:gd name="f16" fmla="*/ 91440 1 f13"/>
                <a:gd name="f17" fmla="*/ 0 1 f14"/>
                <a:gd name="f18" fmla="*/ 677037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1440" h="677037">
                  <a:moveTo>
                    <a:pt x="f5" y="f2"/>
                  </a:moveTo>
                  <a:lnTo>
                    <a:pt x="f5" y="f4"/>
                  </a:lnTo>
                </a:path>
              </a:pathLst>
            </a:custGeom>
            <a:noFill/>
            <a:ln w="15873" cap="flat">
              <a:solidFill>
                <a:srgbClr val="A5C249"/>
              </a:solidFill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55EBCF5-BAAC-9140-E722-2E774CAB80B3}"/>
                </a:ext>
              </a:extLst>
            </p:cNvPr>
            <p:cNvSpPr/>
            <p:nvPr/>
          </p:nvSpPr>
          <p:spPr>
            <a:xfrm>
              <a:off x="2598212" y="3846368"/>
              <a:ext cx="91440" cy="6770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1440"/>
                <a:gd name="f4" fmla="val 677037"/>
                <a:gd name="f5" fmla="val 45720"/>
                <a:gd name="f6" fmla="*/ f0 1 91440"/>
                <a:gd name="f7" fmla="*/ f1 1 677037"/>
                <a:gd name="f8" fmla="val f2"/>
                <a:gd name="f9" fmla="val f3"/>
                <a:gd name="f10" fmla="val f4"/>
                <a:gd name="f11" fmla="+- f10 0 f8"/>
                <a:gd name="f12" fmla="+- f9 0 f8"/>
                <a:gd name="f13" fmla="*/ f12 1 91440"/>
                <a:gd name="f14" fmla="*/ f11 1 677037"/>
                <a:gd name="f15" fmla="*/ 0 1 f13"/>
                <a:gd name="f16" fmla="*/ 91440 1 f13"/>
                <a:gd name="f17" fmla="*/ 0 1 f14"/>
                <a:gd name="f18" fmla="*/ 677037 1 f14"/>
                <a:gd name="f19" fmla="*/ f15 f6 1"/>
                <a:gd name="f20" fmla="*/ f16 f6 1"/>
                <a:gd name="f21" fmla="*/ f18 f7 1"/>
                <a:gd name="f22" fmla="*/ f17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1440" h="677037">
                  <a:moveTo>
                    <a:pt x="f5" y="f2"/>
                  </a:moveTo>
                  <a:lnTo>
                    <a:pt x="f5" y="f4"/>
                  </a:lnTo>
                </a:path>
              </a:pathLst>
            </a:custGeom>
            <a:noFill/>
            <a:ln w="15873" cap="flat">
              <a:solidFill>
                <a:srgbClr val="A5C249"/>
              </a:solidFill>
              <a:prstDash val="soli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DF2B3A3-FFCA-0241-2DCE-5530C141F92A}"/>
                </a:ext>
              </a:extLst>
            </p:cNvPr>
            <p:cNvSpPr/>
            <p:nvPr/>
          </p:nvSpPr>
          <p:spPr>
            <a:xfrm>
              <a:off x="1479965" y="2368131"/>
              <a:ext cx="2327925" cy="1478228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gradFill>
              <a:gsLst>
                <a:gs pos="0">
                  <a:srgbClr val="5AD7AC"/>
                </a:gs>
                <a:gs pos="100000">
                  <a:srgbClr val="2CD09E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25402" dir="5400000" algn="tl">
                <a:srgbClr val="000000">
                  <a:alpha val="69000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364ED1-66D6-3C18-5EDE-52058D95C13A}"/>
                </a:ext>
              </a:extLst>
            </p:cNvPr>
            <p:cNvSpPr/>
            <p:nvPr/>
          </p:nvSpPr>
          <p:spPr>
            <a:xfrm>
              <a:off x="1738621" y="2613858"/>
              <a:ext cx="2327925" cy="14782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27921"/>
                <a:gd name="f7" fmla="val 1478230"/>
                <a:gd name="f8" fmla="val 147823"/>
                <a:gd name="f9" fmla="val 66183"/>
                <a:gd name="f10" fmla="val 2180098"/>
                <a:gd name="f11" fmla="val 2261738"/>
                <a:gd name="f12" fmla="val 1330407"/>
                <a:gd name="f13" fmla="val 1412047"/>
                <a:gd name="f14" fmla="+- 0 0 -90"/>
                <a:gd name="f15" fmla="*/ f3 1 2327921"/>
                <a:gd name="f16" fmla="*/ f4 1 1478230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27921"/>
                <a:gd name="f25" fmla="*/ f21 1 1478230"/>
                <a:gd name="f26" fmla="*/ 0 f22 1"/>
                <a:gd name="f27" fmla="*/ 147823 f21 1"/>
                <a:gd name="f28" fmla="*/ 147823 f22 1"/>
                <a:gd name="f29" fmla="*/ 0 f21 1"/>
                <a:gd name="f30" fmla="*/ 2180098 f22 1"/>
                <a:gd name="f31" fmla="*/ 2327921 f22 1"/>
                <a:gd name="f32" fmla="*/ 1330407 f21 1"/>
                <a:gd name="f33" fmla="*/ 1478230 f21 1"/>
                <a:gd name="f34" fmla="+- f23 0 f1"/>
                <a:gd name="f35" fmla="*/ f26 1 2327921"/>
                <a:gd name="f36" fmla="*/ f27 1 1478230"/>
                <a:gd name="f37" fmla="*/ f28 1 2327921"/>
                <a:gd name="f38" fmla="*/ f29 1 1478230"/>
                <a:gd name="f39" fmla="*/ f30 1 2327921"/>
                <a:gd name="f40" fmla="*/ f31 1 2327921"/>
                <a:gd name="f41" fmla="*/ f32 1 1478230"/>
                <a:gd name="f42" fmla="*/ f33 1 1478230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27921" h="14782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9528" cap="flat">
              <a:solidFill>
                <a:srgbClr val="0AA57B"/>
              </a:solidFill>
              <a:prstDash val="solid"/>
            </a:ln>
            <a:effectLst>
              <a:outerShdw dist="25402" dir="5400000" algn="tl">
                <a:srgbClr val="000000">
                  <a:alpha val="28000"/>
                </a:srgbClr>
              </a:outerShdw>
            </a:effectLst>
          </p:spPr>
          <p:txBody>
            <a:bodyPr vert="horz" wrap="square" lIns="104259" tIns="104259" rIns="104259" bIns="104259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>
                  <a:solidFill>
                    <a:srgbClr val="000000"/>
                  </a:solidFill>
                  <a:uFillTx/>
                  <a:latin typeface="Tw Cen MT"/>
                </a:rPr>
                <a:t>Principal Component Analysis (PCA) 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7E4BB3-BC31-D8CA-1816-BF94B6039007}"/>
                </a:ext>
              </a:extLst>
            </p:cNvPr>
            <p:cNvSpPr/>
            <p:nvPr/>
          </p:nvSpPr>
          <p:spPr>
            <a:xfrm>
              <a:off x="1479965" y="4523399"/>
              <a:ext cx="2327925" cy="1478228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gradFill>
              <a:gsLst>
                <a:gs pos="0">
                  <a:srgbClr val="B5CD74"/>
                </a:gs>
                <a:gs pos="100000">
                  <a:srgbClr val="A7C352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25402" dir="5400000" algn="tl">
                <a:srgbClr val="000000">
                  <a:alpha val="69000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91902E0-A33D-DD1E-D1AF-A15C280C98AB}"/>
                </a:ext>
              </a:extLst>
            </p:cNvPr>
            <p:cNvSpPr/>
            <p:nvPr/>
          </p:nvSpPr>
          <p:spPr>
            <a:xfrm>
              <a:off x="1738621" y="4769126"/>
              <a:ext cx="2327925" cy="14782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27921"/>
                <a:gd name="f7" fmla="val 1478230"/>
                <a:gd name="f8" fmla="val 147823"/>
                <a:gd name="f9" fmla="val 66183"/>
                <a:gd name="f10" fmla="val 2180098"/>
                <a:gd name="f11" fmla="val 2261738"/>
                <a:gd name="f12" fmla="val 1330407"/>
                <a:gd name="f13" fmla="val 1412047"/>
                <a:gd name="f14" fmla="+- 0 0 -90"/>
                <a:gd name="f15" fmla="*/ f3 1 2327921"/>
                <a:gd name="f16" fmla="*/ f4 1 1478230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27921"/>
                <a:gd name="f25" fmla="*/ f21 1 1478230"/>
                <a:gd name="f26" fmla="*/ 0 f22 1"/>
                <a:gd name="f27" fmla="*/ 147823 f21 1"/>
                <a:gd name="f28" fmla="*/ 147823 f22 1"/>
                <a:gd name="f29" fmla="*/ 0 f21 1"/>
                <a:gd name="f30" fmla="*/ 2180098 f22 1"/>
                <a:gd name="f31" fmla="*/ 2327921 f22 1"/>
                <a:gd name="f32" fmla="*/ 1330407 f21 1"/>
                <a:gd name="f33" fmla="*/ 1478230 f21 1"/>
                <a:gd name="f34" fmla="+- f23 0 f1"/>
                <a:gd name="f35" fmla="*/ f26 1 2327921"/>
                <a:gd name="f36" fmla="*/ f27 1 1478230"/>
                <a:gd name="f37" fmla="*/ f28 1 2327921"/>
                <a:gd name="f38" fmla="*/ f29 1 1478230"/>
                <a:gd name="f39" fmla="*/ f30 1 2327921"/>
                <a:gd name="f40" fmla="*/ f31 1 2327921"/>
                <a:gd name="f41" fmla="*/ f32 1 1478230"/>
                <a:gd name="f42" fmla="*/ f33 1 1478230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27921" h="14782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9528" cap="flat">
              <a:solidFill>
                <a:srgbClr val="839A38"/>
              </a:solidFill>
              <a:prstDash val="solid"/>
            </a:ln>
            <a:effectLst>
              <a:outerShdw dist="25402" dir="5400000" algn="tl">
                <a:srgbClr val="000000">
                  <a:alpha val="28000"/>
                </a:srgbClr>
              </a:outerShdw>
            </a:effectLst>
          </p:spPr>
          <p:txBody>
            <a:bodyPr vert="horz" wrap="square" lIns="104259" tIns="104259" rIns="104259" bIns="104259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>
                  <a:solidFill>
                    <a:srgbClr val="000000"/>
                  </a:solidFill>
                  <a:uFillTx/>
                  <a:latin typeface="Tw Cen MT"/>
                </a:rPr>
                <a:t>no discernible pattern or clustering of states within different ticket price quartiles.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322BB32-6C95-2B67-C2EC-7E7FBA28363F}"/>
                </a:ext>
              </a:extLst>
            </p:cNvPr>
            <p:cNvSpPr/>
            <p:nvPr/>
          </p:nvSpPr>
          <p:spPr>
            <a:xfrm>
              <a:off x="4325203" y="2368131"/>
              <a:ext cx="2327925" cy="1478228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gradFill>
              <a:gsLst>
                <a:gs pos="0">
                  <a:srgbClr val="5AD7AC"/>
                </a:gs>
                <a:gs pos="100000">
                  <a:srgbClr val="2CD09E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25402" dir="5400000" algn="tl">
                <a:srgbClr val="000000">
                  <a:alpha val="69000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B08B56E-F9AB-54E5-5AA8-FC6FF50BBB18}"/>
                </a:ext>
              </a:extLst>
            </p:cNvPr>
            <p:cNvSpPr/>
            <p:nvPr/>
          </p:nvSpPr>
          <p:spPr>
            <a:xfrm>
              <a:off x="4583859" y="2613858"/>
              <a:ext cx="2327925" cy="14782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27921"/>
                <a:gd name="f7" fmla="val 1478230"/>
                <a:gd name="f8" fmla="val 147823"/>
                <a:gd name="f9" fmla="val 66183"/>
                <a:gd name="f10" fmla="val 2180098"/>
                <a:gd name="f11" fmla="val 2261738"/>
                <a:gd name="f12" fmla="val 1330407"/>
                <a:gd name="f13" fmla="val 1412047"/>
                <a:gd name="f14" fmla="+- 0 0 -90"/>
                <a:gd name="f15" fmla="*/ f3 1 2327921"/>
                <a:gd name="f16" fmla="*/ f4 1 1478230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27921"/>
                <a:gd name="f25" fmla="*/ f21 1 1478230"/>
                <a:gd name="f26" fmla="*/ 0 f22 1"/>
                <a:gd name="f27" fmla="*/ 147823 f21 1"/>
                <a:gd name="f28" fmla="*/ 147823 f22 1"/>
                <a:gd name="f29" fmla="*/ 0 f21 1"/>
                <a:gd name="f30" fmla="*/ 2180098 f22 1"/>
                <a:gd name="f31" fmla="*/ 2327921 f22 1"/>
                <a:gd name="f32" fmla="*/ 1330407 f21 1"/>
                <a:gd name="f33" fmla="*/ 1478230 f21 1"/>
                <a:gd name="f34" fmla="+- f23 0 f1"/>
                <a:gd name="f35" fmla="*/ f26 1 2327921"/>
                <a:gd name="f36" fmla="*/ f27 1 1478230"/>
                <a:gd name="f37" fmla="*/ f28 1 2327921"/>
                <a:gd name="f38" fmla="*/ f29 1 1478230"/>
                <a:gd name="f39" fmla="*/ f30 1 2327921"/>
                <a:gd name="f40" fmla="*/ f31 1 2327921"/>
                <a:gd name="f41" fmla="*/ f32 1 1478230"/>
                <a:gd name="f42" fmla="*/ f33 1 1478230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27921" h="14782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9528" cap="flat">
              <a:solidFill>
                <a:srgbClr val="0AA57B"/>
              </a:solidFill>
              <a:prstDash val="solid"/>
            </a:ln>
            <a:effectLst>
              <a:outerShdw dist="25402" dir="5400000" algn="tl">
                <a:srgbClr val="000000">
                  <a:alpha val="28000"/>
                </a:srgbClr>
              </a:outerShdw>
            </a:effectLst>
          </p:spPr>
          <p:txBody>
            <a:bodyPr vert="horz" wrap="square" lIns="104259" tIns="104259" rIns="104259" bIns="104259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 dirty="0">
                  <a:solidFill>
                    <a:srgbClr val="000000"/>
                  </a:solidFill>
                  <a:uFillTx/>
                  <a:latin typeface="Tw Cen MT"/>
                </a:rPr>
                <a:t>Heatmap and Feature Importances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590C7B-59E2-1CEA-728D-33A3056165E4}"/>
                </a:ext>
              </a:extLst>
            </p:cNvPr>
            <p:cNvSpPr/>
            <p:nvPr/>
          </p:nvSpPr>
          <p:spPr>
            <a:xfrm>
              <a:off x="4325203" y="4523399"/>
              <a:ext cx="2327925" cy="1478228"/>
            </a:xfrm>
            <a:custGeom>
              <a:avLst>
                <a:gd name="f0" fmla="val 2160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10800"/>
                <a:gd name="f11" fmla="val -2147483647"/>
                <a:gd name="f12" fmla="val 2147483647"/>
                <a:gd name="f13" fmla="abs f4"/>
                <a:gd name="f14" fmla="abs f5"/>
                <a:gd name="f15" fmla="abs f6"/>
                <a:gd name="f16" fmla="*/ f8 1 180"/>
                <a:gd name="f17" fmla="pin 0 f0 10800"/>
                <a:gd name="f18" fmla="+- 0 0 f2"/>
                <a:gd name="f19" fmla="?: f13 f4 1"/>
                <a:gd name="f20" fmla="?: f14 f5 1"/>
                <a:gd name="f21" fmla="?: f15 f6 1"/>
                <a:gd name="f22" fmla="*/ f9 f16 1"/>
                <a:gd name="f23" fmla="+- f7 f17 0"/>
                <a:gd name="f24" fmla="*/ f19 1 21600"/>
                <a:gd name="f25" fmla="*/ f20 1 21600"/>
                <a:gd name="f26" fmla="*/ 21600 f19 1"/>
                <a:gd name="f27" fmla="*/ 21600 f20 1"/>
                <a:gd name="f28" fmla="+- 0 0 f22"/>
                <a:gd name="f29" fmla="min f25 f24"/>
                <a:gd name="f30" fmla="*/ f26 1 f21"/>
                <a:gd name="f31" fmla="*/ f27 1 f21"/>
                <a:gd name="f32" fmla="*/ f28 f1 1"/>
                <a:gd name="f33" fmla="*/ f32 1 f8"/>
                <a:gd name="f34" fmla="+- f31 0 f17"/>
                <a:gd name="f35" fmla="+- f30 0 f17"/>
                <a:gd name="f36" fmla="*/ f17 f29 1"/>
                <a:gd name="f37" fmla="*/ f7 f29 1"/>
                <a:gd name="f38" fmla="*/ f23 f29 1"/>
                <a:gd name="f39" fmla="*/ f31 f29 1"/>
                <a:gd name="f40" fmla="*/ f30 f29 1"/>
                <a:gd name="f41" fmla="+- f33 0 f2"/>
                <a:gd name="f42" fmla="+- f37 0 f38"/>
                <a:gd name="f43" fmla="+- f38 0 f37"/>
                <a:gd name="f44" fmla="*/ f34 f29 1"/>
                <a:gd name="f45" fmla="*/ f35 f29 1"/>
                <a:gd name="f46" fmla="cos 1 f41"/>
                <a:gd name="f47" fmla="abs f42"/>
                <a:gd name="f48" fmla="abs f43"/>
                <a:gd name="f49" fmla="?: f42 f18 f2"/>
                <a:gd name="f50" fmla="?: f42 f2 f18"/>
                <a:gd name="f51" fmla="?: f42 f3 f2"/>
                <a:gd name="f52" fmla="?: f42 f2 f3"/>
                <a:gd name="f53" fmla="+- f39 0 f44"/>
                <a:gd name="f54" fmla="?: f43 f18 f2"/>
                <a:gd name="f55" fmla="?: f43 f2 f18"/>
                <a:gd name="f56" fmla="+- f40 0 f45"/>
                <a:gd name="f57" fmla="+- f44 0 f39"/>
                <a:gd name="f58" fmla="+- f45 0 f40"/>
                <a:gd name="f59" fmla="?: f42 0 f1"/>
                <a:gd name="f60" fmla="?: f42 f1 0"/>
                <a:gd name="f61" fmla="+- 0 0 f46"/>
                <a:gd name="f62" fmla="?: f42 f52 f51"/>
                <a:gd name="f63" fmla="?: f42 f51 f52"/>
                <a:gd name="f64" fmla="?: f43 f50 f49"/>
                <a:gd name="f65" fmla="abs f53"/>
                <a:gd name="f66" fmla="?: f53 0 f1"/>
                <a:gd name="f67" fmla="?: f53 f1 0"/>
                <a:gd name="f68" fmla="?: f53 f54 f55"/>
                <a:gd name="f69" fmla="abs f56"/>
                <a:gd name="f70" fmla="abs f57"/>
                <a:gd name="f71" fmla="?: f56 f18 f2"/>
                <a:gd name="f72" fmla="?: f56 f2 f18"/>
                <a:gd name="f73" fmla="?: f56 f3 f2"/>
                <a:gd name="f74" fmla="?: f56 f2 f3"/>
                <a:gd name="f75" fmla="abs f58"/>
                <a:gd name="f76" fmla="?: f58 f18 f2"/>
                <a:gd name="f77" fmla="?: f58 f2 f18"/>
                <a:gd name="f78" fmla="?: f58 f60 f59"/>
                <a:gd name="f79" fmla="?: f58 f59 f60"/>
                <a:gd name="f80" fmla="*/ f17 f61 1"/>
                <a:gd name="f81" fmla="?: f43 f63 f62"/>
                <a:gd name="f82" fmla="?: f43 f67 f66"/>
                <a:gd name="f83" fmla="?: f43 f66 f67"/>
                <a:gd name="f84" fmla="?: f56 f74 f73"/>
                <a:gd name="f85" fmla="?: f56 f73 f74"/>
                <a:gd name="f86" fmla="?: f57 f72 f71"/>
                <a:gd name="f87" fmla="?: f42 f78 f79"/>
                <a:gd name="f88" fmla="?: f42 f76 f77"/>
                <a:gd name="f89" fmla="*/ f80 3163 1"/>
                <a:gd name="f90" fmla="?: f53 f82 f83"/>
                <a:gd name="f91" fmla="?: f57 f85 f84"/>
                <a:gd name="f92" fmla="*/ f89 1 7636"/>
                <a:gd name="f93" fmla="+- f7 f92 0"/>
                <a:gd name="f94" fmla="+- f30 0 f92"/>
                <a:gd name="f95" fmla="+- f31 0 f92"/>
                <a:gd name="f96" fmla="*/ f93 f29 1"/>
                <a:gd name="f97" fmla="*/ f94 f29 1"/>
                <a:gd name="f98" fmla="*/ f95 f29 1"/>
              </a:gdLst>
              <a:ahLst>
                <a:ahXY gdRefX="f0" minX="f7" maxX="f10">
                  <a:pos x="f36" y="f37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6" t="f96" r="f97" b="f98"/>
              <a:pathLst>
                <a:path>
                  <a:moveTo>
                    <a:pt x="f38" y="f37"/>
                  </a:moveTo>
                  <a:arcTo wR="f47" hR="f48" stAng="f81" swAng="f64"/>
                  <a:lnTo>
                    <a:pt x="f37" y="f44"/>
                  </a:lnTo>
                  <a:arcTo wR="f48" hR="f65" stAng="f90" swAng="f68"/>
                  <a:lnTo>
                    <a:pt x="f45" y="f39"/>
                  </a:lnTo>
                  <a:arcTo wR="f69" hR="f70" stAng="f91" swAng="f86"/>
                  <a:lnTo>
                    <a:pt x="f40" y="f38"/>
                  </a:lnTo>
                  <a:arcTo wR="f75" hR="f47" stAng="f87" swAng="f88"/>
                  <a:close/>
                </a:path>
              </a:pathLst>
            </a:custGeom>
            <a:gradFill>
              <a:gsLst>
                <a:gs pos="0">
                  <a:srgbClr val="B5CD74"/>
                </a:gs>
                <a:gs pos="100000">
                  <a:srgbClr val="A7C352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25402" dir="5400000" algn="tl">
                <a:srgbClr val="000000">
                  <a:alpha val="69000"/>
                </a:srgbClr>
              </a:outerShdw>
            </a:effec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30B6098-19C4-5D79-348C-59069463C4C1}"/>
                </a:ext>
              </a:extLst>
            </p:cNvPr>
            <p:cNvSpPr/>
            <p:nvPr/>
          </p:nvSpPr>
          <p:spPr>
            <a:xfrm>
              <a:off x="4583859" y="4769126"/>
              <a:ext cx="2327925" cy="147822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327921"/>
                <a:gd name="f7" fmla="val 1478230"/>
                <a:gd name="f8" fmla="val 147823"/>
                <a:gd name="f9" fmla="val 66183"/>
                <a:gd name="f10" fmla="val 2180098"/>
                <a:gd name="f11" fmla="val 2261738"/>
                <a:gd name="f12" fmla="val 1330407"/>
                <a:gd name="f13" fmla="val 1412047"/>
                <a:gd name="f14" fmla="+- 0 0 -90"/>
                <a:gd name="f15" fmla="*/ f3 1 2327921"/>
                <a:gd name="f16" fmla="*/ f4 1 1478230"/>
                <a:gd name="f17" fmla="val f5"/>
                <a:gd name="f18" fmla="val f6"/>
                <a:gd name="f19" fmla="val f7"/>
                <a:gd name="f20" fmla="*/ f14 f0 1"/>
                <a:gd name="f21" fmla="+- f19 0 f17"/>
                <a:gd name="f22" fmla="+- f18 0 f17"/>
                <a:gd name="f23" fmla="*/ f20 1 f2"/>
                <a:gd name="f24" fmla="*/ f22 1 2327921"/>
                <a:gd name="f25" fmla="*/ f21 1 1478230"/>
                <a:gd name="f26" fmla="*/ 0 f22 1"/>
                <a:gd name="f27" fmla="*/ 147823 f21 1"/>
                <a:gd name="f28" fmla="*/ 147823 f22 1"/>
                <a:gd name="f29" fmla="*/ 0 f21 1"/>
                <a:gd name="f30" fmla="*/ 2180098 f22 1"/>
                <a:gd name="f31" fmla="*/ 2327921 f22 1"/>
                <a:gd name="f32" fmla="*/ 1330407 f21 1"/>
                <a:gd name="f33" fmla="*/ 1478230 f21 1"/>
                <a:gd name="f34" fmla="+- f23 0 f1"/>
                <a:gd name="f35" fmla="*/ f26 1 2327921"/>
                <a:gd name="f36" fmla="*/ f27 1 1478230"/>
                <a:gd name="f37" fmla="*/ f28 1 2327921"/>
                <a:gd name="f38" fmla="*/ f29 1 1478230"/>
                <a:gd name="f39" fmla="*/ f30 1 2327921"/>
                <a:gd name="f40" fmla="*/ f31 1 2327921"/>
                <a:gd name="f41" fmla="*/ f32 1 1478230"/>
                <a:gd name="f42" fmla="*/ f33 1 1478230"/>
                <a:gd name="f43" fmla="*/ f17 1 f24"/>
                <a:gd name="f44" fmla="*/ f18 1 f24"/>
                <a:gd name="f45" fmla="*/ f17 1 f25"/>
                <a:gd name="f46" fmla="*/ f19 1 f25"/>
                <a:gd name="f47" fmla="*/ f35 1 f24"/>
                <a:gd name="f48" fmla="*/ f36 1 f25"/>
                <a:gd name="f49" fmla="*/ f37 1 f24"/>
                <a:gd name="f50" fmla="*/ f38 1 f25"/>
                <a:gd name="f51" fmla="*/ f39 1 f24"/>
                <a:gd name="f52" fmla="*/ f40 1 f24"/>
                <a:gd name="f53" fmla="*/ f41 1 f25"/>
                <a:gd name="f54" fmla="*/ f42 1 f25"/>
                <a:gd name="f55" fmla="*/ f43 f15 1"/>
                <a:gd name="f56" fmla="*/ f44 f15 1"/>
                <a:gd name="f57" fmla="*/ f46 f16 1"/>
                <a:gd name="f58" fmla="*/ f45 f16 1"/>
                <a:gd name="f59" fmla="*/ f47 f15 1"/>
                <a:gd name="f60" fmla="*/ f48 f16 1"/>
                <a:gd name="f61" fmla="*/ f49 f15 1"/>
                <a:gd name="f62" fmla="*/ f50 f16 1"/>
                <a:gd name="f63" fmla="*/ f51 f15 1"/>
                <a:gd name="f64" fmla="*/ f52 f15 1"/>
                <a:gd name="f65" fmla="*/ f53 f16 1"/>
                <a:gd name="f66" fmla="*/ f54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4">
                  <a:pos x="f59" y="f60"/>
                </a:cxn>
                <a:cxn ang="f34">
                  <a:pos x="f61" y="f62"/>
                </a:cxn>
                <a:cxn ang="f34">
                  <a:pos x="f63" y="f62"/>
                </a:cxn>
                <a:cxn ang="f34">
                  <a:pos x="f64" y="f60"/>
                </a:cxn>
                <a:cxn ang="f34">
                  <a:pos x="f64" y="f65"/>
                </a:cxn>
                <a:cxn ang="f34">
                  <a:pos x="f63" y="f66"/>
                </a:cxn>
                <a:cxn ang="f34">
                  <a:pos x="f61" y="f66"/>
                </a:cxn>
                <a:cxn ang="f34">
                  <a:pos x="f59" y="f65"/>
                </a:cxn>
                <a:cxn ang="f34">
                  <a:pos x="f59" y="f60"/>
                </a:cxn>
              </a:cxnLst>
              <a:rect l="f55" t="f58" r="f56" b="f57"/>
              <a:pathLst>
                <a:path w="2327921" h="1478230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9528" cap="flat">
              <a:solidFill>
                <a:srgbClr val="839A38"/>
              </a:solidFill>
              <a:prstDash val="solid"/>
            </a:ln>
            <a:effectLst>
              <a:outerShdw dist="25402" dir="5400000" algn="tl">
                <a:srgbClr val="000000">
                  <a:alpha val="28000"/>
                </a:srgbClr>
              </a:outerShdw>
            </a:effectLst>
          </p:spPr>
          <p:txBody>
            <a:bodyPr vert="horz" wrap="square" lIns="104259" tIns="104259" rIns="104259" bIns="104259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1600" b="0" i="0" u="none" strike="noStrike" kern="1200" cap="none" spc="0" baseline="0">
                  <a:solidFill>
                    <a:srgbClr val="000000"/>
                  </a:solidFill>
                  <a:uFillTx/>
                  <a:latin typeface="Tw Cen MT"/>
                </a:rPr>
                <a:t>Features such as 'Runs', 'fastQuads', 'vertical_drop', and 'Snow Making_ac' exhibited strong correlations with ticket prices.</a:t>
              </a:r>
            </a:p>
          </p:txBody>
        </p:sp>
      </p:grpSp>
      <p:pic>
        <p:nvPicPr>
          <p:cNvPr id="21" name="Picture 1" descr="A graph showing the states&#10;&#10;Description automatically generated">
            <a:extLst>
              <a:ext uri="{FF2B5EF4-FFF2-40B4-BE49-F238E27FC236}">
                <a16:creationId xmlns:a16="http://schemas.microsoft.com/office/drawing/2014/main" id="{E35502D2-4806-6525-EA80-C74DDA5E3B5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64" t="6232" r="5876" b="4024"/>
          <a:stretch>
            <a:fillRect/>
          </a:stretch>
        </p:blipFill>
        <p:spPr>
          <a:xfrm>
            <a:off x="7094546" y="298176"/>
            <a:ext cx="4807522" cy="298028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22" name="Group 2">
            <a:extLst>
              <a:ext uri="{FF2B5EF4-FFF2-40B4-BE49-F238E27FC236}">
                <a16:creationId xmlns:a16="http://schemas.microsoft.com/office/drawing/2014/main" id="{8D6861D0-6B53-784D-9215-72F46D885633}"/>
              </a:ext>
            </a:extLst>
          </p:cNvPr>
          <p:cNvGrpSpPr/>
          <p:nvPr/>
        </p:nvGrpSpPr>
        <p:grpSpPr>
          <a:xfrm>
            <a:off x="7162796" y="3401119"/>
            <a:ext cx="4724403" cy="3256160"/>
            <a:chOff x="7162796" y="3401119"/>
            <a:chExt cx="4724403" cy="3256160"/>
          </a:xfrm>
        </p:grpSpPr>
        <p:pic>
          <p:nvPicPr>
            <p:cNvPr id="23" name="Picture 3" descr="A graph with blue and white text&#10;&#10;Description automatically generated">
              <a:extLst>
                <a:ext uri="{FF2B5EF4-FFF2-40B4-BE49-F238E27FC236}">
                  <a16:creationId xmlns:a16="http://schemas.microsoft.com/office/drawing/2014/main" id="{3522C592-429B-C918-69A0-B23F649DC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406" b="3714"/>
            <a:stretch>
              <a:fillRect/>
            </a:stretch>
          </p:blipFill>
          <p:spPr>
            <a:xfrm>
              <a:off x="7162796" y="3401119"/>
              <a:ext cx="4724403" cy="325616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24" name="Picture 5" descr="A colorful squares with different colors&#10;&#10;Description automatically generated">
              <a:extLst>
                <a:ext uri="{FF2B5EF4-FFF2-40B4-BE49-F238E27FC236}">
                  <a16:creationId xmlns:a16="http://schemas.microsoft.com/office/drawing/2014/main" id="{8A089309-8493-FA37-6A6B-542ED8C1F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956" t="8000" r="15661" b="7885"/>
            <a:stretch>
              <a:fillRect/>
            </a:stretch>
          </p:blipFill>
          <p:spPr>
            <a:xfrm>
              <a:off x="8727509" y="3494032"/>
              <a:ext cx="2870978" cy="1697053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>
            <a:extLst>
              <a:ext uri="{FF2B5EF4-FFF2-40B4-BE49-F238E27FC236}">
                <a16:creationId xmlns:a16="http://schemas.microsoft.com/office/drawing/2014/main" id="{6F7F75A8-F68A-4A99-AC79-B940B81A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D229B38-4F35-4BA8-945B-830C452D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4" descr="Whitefish Mountain Ski Resort">
            <a:extLst>
              <a:ext uri="{FF2B5EF4-FFF2-40B4-BE49-F238E27FC236}">
                <a16:creationId xmlns:a16="http://schemas.microsoft.com/office/drawing/2014/main" id="{D93C3FB0-4CAE-DCBD-2DCD-9824BECF7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0" t="1" r="90" b="14201"/>
          <a:stretch/>
        </p:blipFill>
        <p:spPr>
          <a:xfrm>
            <a:off x="0" y="-1"/>
            <a:ext cx="12192000" cy="7024427"/>
          </a:xfrm>
          <a:prstGeom prst="roundRect">
            <a:avLst>
              <a:gd name="adj" fmla="val 539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2" descr="Plot Image">
            <a:extLst>
              <a:ext uri="{FF2B5EF4-FFF2-40B4-BE49-F238E27FC236}">
                <a16:creationId xmlns:a16="http://schemas.microsoft.com/office/drawing/2014/main" id="{28FCA568-FC05-E62E-62C2-C3E56D9E52D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r="2966" b="-4"/>
          <a:stretch/>
        </p:blipFill>
        <p:spPr bwMode="auto">
          <a:xfrm>
            <a:off x="7805854" y="529308"/>
            <a:ext cx="4103648" cy="2742526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B4C55D5-2A7A-B971-8AFE-0FA2233CBE43}"/>
              </a:ext>
            </a:extLst>
          </p:cNvPr>
          <p:cNvSpPr txBox="1"/>
          <p:nvPr/>
        </p:nvSpPr>
        <p:spPr>
          <a:xfrm>
            <a:off x="110886" y="-133814"/>
            <a:ext cx="6440411" cy="1596177"/>
          </a:xfrm>
          <a:prstGeom prst="rect">
            <a:avLst/>
          </a:prstGeom>
        </p:spPr>
        <p:txBody>
          <a:bodyPr vert="horz" lIns="91440" tIns="45720" rIns="91440" bIns="45720" rtlCol="0" anchor="ctr" anchorCtr="1" compatLnSpc="1">
            <a:normAutofit/>
          </a:bodyPr>
          <a:lstStyle/>
          <a:p>
            <a:pPr marR="0" lv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700" b="1" kern="0" cap="all" dirty="0">
                <a:solidFill>
                  <a:srgbClr val="0F6FC6"/>
                </a:solidFill>
                <a:latin typeface="+mj-lt"/>
                <a:ea typeface="+mj-ea"/>
                <a:cs typeface="+mj-cs"/>
              </a:rPr>
              <a:t>Modeling results and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99586-037A-9B6C-C48F-D1F215C155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r="-1299"/>
          <a:stretch/>
        </p:blipFill>
        <p:spPr bwMode="auto">
          <a:xfrm>
            <a:off x="7805749" y="4037238"/>
            <a:ext cx="4137209" cy="2274352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aphicFrame>
        <p:nvGraphicFramePr>
          <p:cNvPr id="33" name="TextBox 14">
            <a:extLst>
              <a:ext uri="{FF2B5EF4-FFF2-40B4-BE49-F238E27FC236}">
                <a16:creationId xmlns:a16="http://schemas.microsoft.com/office/drawing/2014/main" id="{60CDA570-5EB1-98EC-575C-794735CCE2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5706747"/>
              </p:ext>
            </p:extLst>
          </p:nvPr>
        </p:nvGraphicFramePr>
        <p:xfrm>
          <a:off x="415382" y="1338147"/>
          <a:ext cx="6286501" cy="4962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Picture 2">
            <a:extLst>
              <a:ext uri="{FF2B5EF4-FFF2-40B4-BE49-F238E27FC236}">
                <a16:creationId xmlns:a16="http://schemas.microsoft.com/office/drawing/2014/main" id="{A2E8AA93-CCAB-4563-9889-DDA1CE01A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071">
            <a:extLst>
              <a:ext uri="{FF2B5EF4-FFF2-40B4-BE49-F238E27FC236}">
                <a16:creationId xmlns:a16="http://schemas.microsoft.com/office/drawing/2014/main" id="{E9C37A13-BB6F-416A-B134-00BFFFF42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073" name="Rectangle 2072">
            <a:extLst>
              <a:ext uri="{FF2B5EF4-FFF2-40B4-BE49-F238E27FC236}">
                <a16:creationId xmlns:a16="http://schemas.microsoft.com/office/drawing/2014/main" id="{15899190-C59C-4542-97F6-ED2AD912A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4" name="Picture 2">
            <a:extLst>
              <a:ext uri="{FF2B5EF4-FFF2-40B4-BE49-F238E27FC236}">
                <a16:creationId xmlns:a16="http://schemas.microsoft.com/office/drawing/2014/main" id="{D34FBAFC-8701-4341-A159-0A5A57F3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person skiing down a mountain&#10;&#10;Description automatically generated">
            <a:extLst>
              <a:ext uri="{FF2B5EF4-FFF2-40B4-BE49-F238E27FC236}">
                <a16:creationId xmlns:a16="http://schemas.microsoft.com/office/drawing/2014/main" id="{CD907A85-DD87-7C8C-6F26-6ADD74D8E0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4" r="13682"/>
          <a:stretch/>
        </p:blipFill>
        <p:spPr>
          <a:xfrm flipH="1">
            <a:off x="8157374" y="10"/>
            <a:ext cx="4034626" cy="3428989"/>
          </a:xfrm>
          <a:prstGeom prst="rect">
            <a:avLst/>
          </a:prstGeom>
          <a:noFill/>
        </p:spPr>
      </p:pic>
      <p:cxnSp>
        <p:nvCxnSpPr>
          <p:cNvPr id="2075" name="Straight Connector 2074">
            <a:extLst>
              <a:ext uri="{FF2B5EF4-FFF2-40B4-BE49-F238E27FC236}">
                <a16:creationId xmlns:a16="http://schemas.microsoft.com/office/drawing/2014/main" id="{4A282E5B-9D8C-4CA0-AA12-F3716B75E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7371" y="3433232"/>
            <a:ext cx="3995298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1BF781F1-074A-4EEB-875B-1DA0BFAA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7" name="Picture 2076">
            <a:extLst>
              <a:ext uri="{FF2B5EF4-FFF2-40B4-BE49-F238E27FC236}">
                <a16:creationId xmlns:a16="http://schemas.microsoft.com/office/drawing/2014/main" id="{9045490D-86FC-4086-AE69-F3B21579A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079" name="TextBox 5">
            <a:extLst>
              <a:ext uri="{FF2B5EF4-FFF2-40B4-BE49-F238E27FC236}">
                <a16:creationId xmlns:a16="http://schemas.microsoft.com/office/drawing/2014/main" id="{0CC4406C-177E-79C2-8468-CA0FD2EB24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3341575"/>
              </p:ext>
            </p:extLst>
          </p:nvPr>
        </p:nvGraphicFramePr>
        <p:xfrm>
          <a:off x="1449659" y="1962615"/>
          <a:ext cx="5586761" cy="4386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2" name="Picture 4" descr="A graph of a drop&#10;&#10;Description automatically generated with medium confidence">
            <a:extLst>
              <a:ext uri="{FF2B5EF4-FFF2-40B4-BE49-F238E27FC236}">
                <a16:creationId xmlns:a16="http://schemas.microsoft.com/office/drawing/2014/main" id="{FE689879-C260-2EB7-57DC-CADA31BCB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98"/>
          <a:stretch/>
        </p:blipFill>
        <p:spPr bwMode="auto">
          <a:xfrm>
            <a:off x="8157371" y="3429000"/>
            <a:ext cx="403462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2433A0D3-93CE-8992-E98A-0757713E9F02}"/>
              </a:ext>
            </a:extLst>
          </p:cNvPr>
          <p:cNvSpPr txBox="1"/>
          <p:nvPr/>
        </p:nvSpPr>
        <p:spPr>
          <a:xfrm>
            <a:off x="936077" y="323386"/>
            <a:ext cx="6440411" cy="1596177"/>
          </a:xfrm>
          <a:prstGeom prst="rect">
            <a:avLst/>
          </a:prstGeom>
        </p:spPr>
        <p:txBody>
          <a:bodyPr vert="horz" lIns="91440" tIns="45720" rIns="91440" bIns="45720" rtlCol="0" anchor="ctr" anchorCtr="1" compatLnSpc="1">
            <a:normAutofit/>
          </a:bodyPr>
          <a:lstStyle/>
          <a:p>
            <a:pPr marR="0" lv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700" b="1" kern="0" cap="all" dirty="0">
                <a:solidFill>
                  <a:srgbClr val="0F6FC6"/>
                </a:solidFill>
                <a:latin typeface="+mj-lt"/>
                <a:ea typeface="+mj-ea"/>
                <a:cs typeface="+mj-cs"/>
              </a:rPr>
              <a:t>Modeling results and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Photo provided by Whitefish Mountain Resort">
            <a:extLst>
              <a:ext uri="{FF2B5EF4-FFF2-40B4-BE49-F238E27FC236}">
                <a16:creationId xmlns:a16="http://schemas.microsoft.com/office/drawing/2014/main" id="{073A29DE-D234-2993-9C0F-CC71E927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2" descr="A graph with numbers and numbers&#10;&#10;Description automatically generated with medium confidence">
            <a:extLst>
              <a:ext uri="{FF2B5EF4-FFF2-40B4-BE49-F238E27FC236}">
                <a16:creationId xmlns:a16="http://schemas.microsoft.com/office/drawing/2014/main" id="{DE827401-F7A6-55F5-726C-8887BE12E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8" t="5737" r="7923"/>
          <a:stretch/>
        </p:blipFill>
        <p:spPr bwMode="auto">
          <a:xfrm>
            <a:off x="7040610" y="524107"/>
            <a:ext cx="4753359" cy="26316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graph of a price&#10;&#10;Description automatically generated with medium confidence">
            <a:extLst>
              <a:ext uri="{FF2B5EF4-FFF2-40B4-BE49-F238E27FC236}">
                <a16:creationId xmlns:a16="http://schemas.microsoft.com/office/drawing/2014/main" id="{69140541-4602-4E5E-DC0A-8EA236ED96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153" y="3657600"/>
            <a:ext cx="4830757" cy="26113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A1803B-CB84-A70E-2610-7FC7CF63FC37}"/>
              </a:ext>
            </a:extLst>
          </p:cNvPr>
          <p:cNvSpPr txBox="1"/>
          <p:nvPr/>
        </p:nvSpPr>
        <p:spPr>
          <a:xfrm>
            <a:off x="713053" y="78060"/>
            <a:ext cx="6440411" cy="1596177"/>
          </a:xfrm>
          <a:prstGeom prst="rect">
            <a:avLst/>
          </a:prstGeom>
        </p:spPr>
        <p:txBody>
          <a:bodyPr vert="horz" lIns="91440" tIns="45720" rIns="91440" bIns="45720" rtlCol="0" anchor="ctr" anchorCtr="1" compatLnSpc="1">
            <a:normAutofit/>
          </a:bodyPr>
          <a:lstStyle/>
          <a:p>
            <a:pPr marR="0" lv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700" b="1" kern="0" cap="all" dirty="0">
                <a:solidFill>
                  <a:srgbClr val="0F6FC6"/>
                </a:solidFill>
                <a:latin typeface="+mj-lt"/>
                <a:ea typeface="+mj-ea"/>
                <a:cs typeface="+mj-cs"/>
              </a:rPr>
              <a:t>Modeling results and analysis</a:t>
            </a:r>
          </a:p>
        </p:txBody>
      </p:sp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878675C6-A8BA-686F-B4CE-997BFD399C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373438"/>
              </p:ext>
            </p:extLst>
          </p:nvPr>
        </p:nvGraphicFramePr>
        <p:xfrm>
          <a:off x="627256" y="1438508"/>
          <a:ext cx="6319954" cy="5084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9D7307-36F7-47F8-9931-AB5BAC7C4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2" descr="Photo provided by Whitefish Mountain Resort">
            <a:extLst>
              <a:ext uri="{FF2B5EF4-FFF2-40B4-BE49-F238E27FC236}">
                <a16:creationId xmlns:a16="http://schemas.microsoft.com/office/drawing/2014/main" id="{06711369-E072-91CB-708C-55B788694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0" y="0"/>
            <a:ext cx="12191996" cy="6858000"/>
          </a:xfrm>
          <a:prstGeom prst="rect">
            <a:avLst/>
          </a:pr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5A98D3-A8B5-41F7-A61B-F6238BF50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ounded Rectangle 8">
            <a:extLst>
              <a:ext uri="{FF2B5EF4-FFF2-40B4-BE49-F238E27FC236}">
                <a16:creationId xmlns:a16="http://schemas.microsoft.com/office/drawing/2014/main" id="{6329262A-BBAC-4ED5-BACF-96B3DD024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038226" y="819150"/>
            <a:ext cx="10037605" cy="4972049"/>
          </a:xfrm>
          <a:prstGeom prst="roundRect">
            <a:avLst>
              <a:gd name="adj" fmla="val 4333"/>
            </a:avLst>
          </a:prstGeom>
          <a:solidFill>
            <a:schemeClr val="bg1">
              <a:alpha val="75000"/>
            </a:schemeClr>
          </a:solidFill>
          <a:ln w="82550">
            <a:solidFill>
              <a:srgbClr val="EAEAEA"/>
            </a:solidFill>
          </a:ln>
          <a:scene3d>
            <a:camera prst="orthographicFront"/>
            <a:lightRig rig="threePt" dir="t"/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4A70F-0E0A-4299-598E-9A0504A98F0B}"/>
              </a:ext>
            </a:extLst>
          </p:cNvPr>
          <p:cNvSpPr txBox="1"/>
          <p:nvPr/>
        </p:nvSpPr>
        <p:spPr>
          <a:xfrm>
            <a:off x="1307482" y="950976"/>
            <a:ext cx="9499092" cy="1263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 and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34E7A-C58B-C1FE-8736-C6C99855B70E}"/>
              </a:ext>
            </a:extLst>
          </p:cNvPr>
          <p:cNvSpPr txBox="1"/>
          <p:nvPr/>
        </p:nvSpPr>
        <p:spPr>
          <a:xfrm>
            <a:off x="1383682" y="2367093"/>
            <a:ext cx="9346692" cy="3090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solidFill>
                  <a:srgbClr val="FFFFFF"/>
                </a:solidFill>
              </a:rPr>
              <a:t>Big Mountain Resort is a high-end resort with significant features, ranking among the top in the US and within Montana.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solidFill>
                  <a:srgbClr val="FFFFFF"/>
                </a:solidFill>
              </a:rPr>
              <a:t>The current ticket price does not reflect </a:t>
            </a:r>
            <a:r>
              <a:rPr lang="en-US" cap="all" dirty="0" err="1">
                <a:solidFill>
                  <a:srgbClr val="FFFFFF"/>
                </a:solidFill>
              </a:rPr>
              <a:t>this.A</a:t>
            </a:r>
            <a:r>
              <a:rPr lang="en-US" cap="all" dirty="0">
                <a:solidFill>
                  <a:srgbClr val="FFFFFF"/>
                </a:solidFill>
              </a:rPr>
              <a:t> ticket price increase to $95.87 can be justified without losing market competitiveness.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solidFill>
                  <a:srgbClr val="FFFFFF"/>
                </a:solidFill>
              </a:rPr>
              <a:t>Multiple pathways exist to cover the increased operational costs of the new chair lift.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cap="all" dirty="0">
                <a:solidFill>
                  <a:srgbClr val="FFFFFF"/>
                </a:solidFill>
              </a:rPr>
              <a:t>Focus on the top four features identified by our model that significantly impact ticket prices: 'Runs’, '</a:t>
            </a:r>
            <a:r>
              <a:rPr lang="en-US" cap="all" dirty="0" err="1">
                <a:solidFill>
                  <a:srgbClr val="FFFFFF"/>
                </a:solidFill>
              </a:rPr>
              <a:t>fastQuads</a:t>
            </a:r>
            <a:r>
              <a:rPr lang="en-US" cap="all" dirty="0">
                <a:solidFill>
                  <a:srgbClr val="FFFFFF"/>
                </a:solidFill>
              </a:rPr>
              <a:t>’, '</a:t>
            </a:r>
            <a:r>
              <a:rPr lang="en-US" cap="all" dirty="0" err="1">
                <a:solidFill>
                  <a:srgbClr val="FFFFFF"/>
                </a:solidFill>
              </a:rPr>
              <a:t>vertical_drop</a:t>
            </a:r>
            <a:r>
              <a:rPr lang="en-US" cap="all" dirty="0">
                <a:solidFill>
                  <a:srgbClr val="FFFFFF"/>
                </a:solidFill>
              </a:rPr>
              <a:t>’, and 'Snow </a:t>
            </a:r>
            <a:r>
              <a:rPr lang="en-US" cap="all" dirty="0" err="1">
                <a:solidFill>
                  <a:srgbClr val="FFFFFF"/>
                </a:solidFill>
              </a:rPr>
              <a:t>Making_ac</a:t>
            </a:r>
            <a:r>
              <a:rPr lang="en-US" cap="all" dirty="0">
                <a:solidFill>
                  <a:srgbClr val="FFFFFF"/>
                </a:solidFill>
              </a:rPr>
              <a:t>.'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703B97-31D0-4D92-B70B-F64FFB490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9A2C2F4-3DE8-4946-A834-28B7AC0F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D56D576-2007-4499-96AC-B7E9FF3AA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hoto provided by Whitefish Mountain Resort">
            <a:extLst>
              <a:ext uri="{FF2B5EF4-FFF2-40B4-BE49-F238E27FC236}">
                <a16:creationId xmlns:a16="http://schemas.microsoft.com/office/drawing/2014/main" id="{C89285B3-4A06-7975-A160-C1D7E5E50B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28" b="9661"/>
          <a:stretch/>
        </p:blipFill>
        <p:spPr>
          <a:xfrm>
            <a:off x="20" y="10"/>
            <a:ext cx="12191980" cy="4190990"/>
          </a:xfrm>
          <a:prstGeom prst="rect">
            <a:avLst/>
          </a:prstGeom>
          <a:noFill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D6C532-9E83-439A-B096-039D52AE1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229100"/>
            <a:ext cx="12192000" cy="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74B9966-34A1-4CB2-B8B2-38900CF35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42BFDC-A935-E21E-A86A-4B523CF4C435}"/>
              </a:ext>
            </a:extLst>
          </p:cNvPr>
          <p:cNvSpPr txBox="1"/>
          <p:nvPr/>
        </p:nvSpPr>
        <p:spPr>
          <a:xfrm>
            <a:off x="1146048" y="4437888"/>
            <a:ext cx="9899904" cy="1116711"/>
          </a:xfrm>
          <a:prstGeom prst="rect">
            <a:avLst/>
          </a:prstGeom>
        </p:spPr>
        <p:txBody>
          <a:bodyPr vert="horz" lIns="91440" tIns="45720" rIns="91440" bIns="45720" rtlCol="0" anchor="b" anchorCtr="1" compatLnSpc="1">
            <a:normAutofit/>
          </a:bodyPr>
          <a:lstStyle/>
          <a:p>
            <a:pPr marR="0" lvl="0" indent="0" algn="ctr" defTabSz="9144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800" b="1" cap="all">
                <a:latin typeface="+mj-lt"/>
                <a:ea typeface="+mj-ea"/>
                <a:cs typeface="+mj-cs"/>
              </a:rPr>
              <a:t>Thank You 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17F3E-85E3-0959-EF38-0F6D1AC43869}"/>
              </a:ext>
            </a:extLst>
          </p:cNvPr>
          <p:cNvSpPr txBox="1"/>
          <p:nvPr/>
        </p:nvSpPr>
        <p:spPr>
          <a:xfrm>
            <a:off x="1751012" y="5481448"/>
            <a:ext cx="8689976" cy="535939"/>
          </a:xfrm>
          <a:prstGeom prst="rect">
            <a:avLst/>
          </a:prstGeom>
        </p:spPr>
        <p:txBody>
          <a:bodyPr vert="horz" lIns="91440" tIns="45720" rIns="91440" bIns="45720" rtlCol="0" anchorCtr="1" compatLnSpc="1">
            <a:normAutofit/>
          </a:bodyPr>
          <a:lstStyle/>
          <a:p>
            <a:pPr marR="0" lvl="0" algn="ctr" defTabSz="914400" fontAlgn="auto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tx1"/>
              </a:buClr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b="1" cap="all" dirty="0">
                <a:solidFill>
                  <a:srgbClr val="FF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2721603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64</TotalTime>
  <Words>633</Words>
  <Application>Microsoft Office PowerPoint</Application>
  <PresentationFormat>Widescreen</PresentationFormat>
  <Paragraphs>45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Tw Cen MT</vt:lpstr>
      <vt:lpstr>Droplet</vt:lpstr>
      <vt:lpstr>Big mountain resort Price analysis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 Price analysis report</dc:title>
  <dc:creator>Prakash Parajuli</dc:creator>
  <cp:lastModifiedBy>Prakash Parajuli</cp:lastModifiedBy>
  <cp:revision>1</cp:revision>
  <dcterms:created xsi:type="dcterms:W3CDTF">2024-06-27T03:04:37Z</dcterms:created>
  <dcterms:modified xsi:type="dcterms:W3CDTF">2024-06-27T04:09:20Z</dcterms:modified>
</cp:coreProperties>
</file>